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2" r:id="rId1"/>
  </p:sldMasterIdLst>
  <p:notesMasterIdLst>
    <p:notesMasterId r:id="rId116"/>
  </p:notesMasterIdLst>
  <p:handoutMasterIdLst>
    <p:handoutMasterId r:id="rId117"/>
  </p:handoutMasterIdLst>
  <p:sldIdLst>
    <p:sldId id="256" r:id="rId2"/>
    <p:sldId id="362" r:id="rId3"/>
    <p:sldId id="257" r:id="rId4"/>
    <p:sldId id="258" r:id="rId5"/>
    <p:sldId id="259" r:id="rId6"/>
    <p:sldId id="260" r:id="rId7"/>
    <p:sldId id="261" r:id="rId8"/>
    <p:sldId id="298" r:id="rId9"/>
    <p:sldId id="299" r:id="rId10"/>
    <p:sldId id="276" r:id="rId11"/>
    <p:sldId id="382" r:id="rId12"/>
    <p:sldId id="383" r:id="rId13"/>
    <p:sldId id="277" r:id="rId14"/>
    <p:sldId id="278" r:id="rId15"/>
    <p:sldId id="356" r:id="rId16"/>
    <p:sldId id="339" r:id="rId17"/>
    <p:sldId id="337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50" r:id="rId27"/>
    <p:sldId id="349" r:id="rId28"/>
    <p:sldId id="351" r:id="rId29"/>
    <p:sldId id="352" r:id="rId30"/>
    <p:sldId id="353" r:id="rId31"/>
    <p:sldId id="354" r:id="rId32"/>
    <p:sldId id="279" r:id="rId33"/>
    <p:sldId id="355" r:id="rId34"/>
    <p:sldId id="357" r:id="rId35"/>
    <p:sldId id="358" r:id="rId36"/>
    <p:sldId id="363" r:id="rId37"/>
    <p:sldId id="359" r:id="rId38"/>
    <p:sldId id="280" r:id="rId39"/>
    <p:sldId id="281" r:id="rId40"/>
    <p:sldId id="282" r:id="rId41"/>
    <p:sldId id="283" r:id="rId42"/>
    <p:sldId id="325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322" r:id="rId58"/>
    <p:sldId id="300" r:id="rId59"/>
    <p:sldId id="302" r:id="rId60"/>
    <p:sldId id="384" r:id="rId61"/>
    <p:sldId id="266" r:id="rId62"/>
    <p:sldId id="267" r:id="rId63"/>
    <p:sldId id="268" r:id="rId64"/>
    <p:sldId id="326" r:id="rId65"/>
    <p:sldId id="334" r:id="rId66"/>
    <p:sldId id="303" r:id="rId67"/>
    <p:sldId id="304" r:id="rId68"/>
    <p:sldId id="306" r:id="rId69"/>
    <p:sldId id="305" r:id="rId70"/>
    <p:sldId id="307" r:id="rId71"/>
    <p:sldId id="327" r:id="rId72"/>
    <p:sldId id="308" r:id="rId73"/>
    <p:sldId id="328" r:id="rId74"/>
    <p:sldId id="329" r:id="rId75"/>
    <p:sldId id="332" r:id="rId76"/>
    <p:sldId id="364" r:id="rId77"/>
    <p:sldId id="331" r:id="rId78"/>
    <p:sldId id="311" r:id="rId79"/>
    <p:sldId id="372" r:id="rId80"/>
    <p:sldId id="374" r:id="rId81"/>
    <p:sldId id="375" r:id="rId82"/>
    <p:sldId id="376" r:id="rId83"/>
    <p:sldId id="377" r:id="rId84"/>
    <p:sldId id="373" r:id="rId85"/>
    <p:sldId id="312" r:id="rId86"/>
    <p:sldId id="309" r:id="rId87"/>
    <p:sldId id="310" r:id="rId88"/>
    <p:sldId id="360" r:id="rId89"/>
    <p:sldId id="361" r:id="rId90"/>
    <p:sldId id="315" r:id="rId91"/>
    <p:sldId id="316" r:id="rId92"/>
    <p:sldId id="317" r:id="rId93"/>
    <p:sldId id="318" r:id="rId94"/>
    <p:sldId id="319" r:id="rId95"/>
    <p:sldId id="320" r:id="rId96"/>
    <p:sldId id="323" r:id="rId97"/>
    <p:sldId id="321" r:id="rId98"/>
    <p:sldId id="378" r:id="rId99"/>
    <p:sldId id="365" r:id="rId100"/>
    <p:sldId id="366" r:id="rId101"/>
    <p:sldId id="367" r:id="rId102"/>
    <p:sldId id="368" r:id="rId103"/>
    <p:sldId id="370" r:id="rId104"/>
    <p:sldId id="369" r:id="rId105"/>
    <p:sldId id="270" r:id="rId106"/>
    <p:sldId id="324" r:id="rId107"/>
    <p:sldId id="380" r:id="rId108"/>
    <p:sldId id="381" r:id="rId109"/>
    <p:sldId id="335" r:id="rId110"/>
    <p:sldId id="271" r:id="rId111"/>
    <p:sldId id="272" r:id="rId112"/>
    <p:sldId id="273" r:id="rId113"/>
    <p:sldId id="274" r:id="rId114"/>
    <p:sldId id="379" r:id="rId11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72822"/>
  </p:normalViewPr>
  <p:slideViewPr>
    <p:cSldViewPr snapToGrid="0" snapToObjects="1">
      <p:cViewPr varScale="1">
        <p:scale>
          <a:sx n="90" d="100"/>
          <a:sy n="90" d="100"/>
        </p:scale>
        <p:origin x="10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6CEF8-233D-6644-8227-8A562FCFA9DB}" type="datetimeFigureOut">
              <a:rPr lang="en-US" smtClean="0"/>
              <a:t>5/5/25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2E917-F44D-8544-9D78-87EAFF0CC0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6076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519C8-9A83-894A-A37D-A82ED3896357}" type="datetimeFigureOut">
              <a:rPr lang="en-US" smtClean="0"/>
              <a:t>5/4/25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4C1E9-D2F8-BF4E-BFD7-3457E29F3E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275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ebbian_theory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2F774C-1CEF-C546-B3A5-D1EECE855D2B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829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</a:t>
            </a:r>
            <a:r>
              <a:rPr lang="en-CA" dirty="0" err="1"/>
              <a:t>euclid.nmu.edu</a:t>
            </a:r>
            <a:r>
              <a:rPr lang="en-CA" dirty="0"/>
              <a:t>/~</a:t>
            </a:r>
            <a:r>
              <a:rPr lang="en-CA" dirty="0" err="1"/>
              <a:t>mkowalcz</a:t>
            </a:r>
            <a:r>
              <a:rPr lang="en-CA" dirty="0"/>
              <a:t>/cs495f09/slides/lesson014.pdf</a:t>
            </a:r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aass.oru.se</a:t>
            </a:r>
            <a:r>
              <a:rPr lang="en-CA" dirty="0"/>
              <a:t>/~</a:t>
            </a:r>
            <a:r>
              <a:rPr lang="en-CA" dirty="0" err="1"/>
              <a:t>lilien</a:t>
            </a:r>
            <a:r>
              <a:rPr lang="en-CA" dirty="0"/>
              <a:t>/ml/seminars/2007_02_01b-Janecek-Perceptron.pdf</a:t>
            </a:r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hagan.okstate.edu</a:t>
            </a:r>
            <a:r>
              <a:rPr lang="en-CA" dirty="0"/>
              <a:t>/4_Perceptron.pdf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4C1E9-D2F8-BF4E-BFD7-3457E29F3EB6}" type="slidenum">
              <a:rPr lang="en-CA" smtClean="0"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681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</a:t>
            </a:r>
            <a:r>
              <a:rPr lang="en-CA" dirty="0" err="1"/>
              <a:t>euclid.nmu.edu</a:t>
            </a:r>
            <a:r>
              <a:rPr lang="en-CA" dirty="0"/>
              <a:t>/~</a:t>
            </a:r>
            <a:r>
              <a:rPr lang="en-CA" dirty="0" err="1"/>
              <a:t>mkowalcz</a:t>
            </a:r>
            <a:r>
              <a:rPr lang="en-CA" dirty="0"/>
              <a:t>/cs495f09/slides/lesson014.pdf</a:t>
            </a:r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aass.oru.se</a:t>
            </a:r>
            <a:r>
              <a:rPr lang="en-CA" dirty="0"/>
              <a:t>/~</a:t>
            </a:r>
            <a:r>
              <a:rPr lang="en-CA" dirty="0" err="1"/>
              <a:t>lilien</a:t>
            </a:r>
            <a:r>
              <a:rPr lang="en-CA" dirty="0"/>
              <a:t>/ml/seminars/2007_02_01b-Janecek-Perceptron.pdf</a:t>
            </a:r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hagan.okstate.edu</a:t>
            </a:r>
            <a:r>
              <a:rPr lang="en-CA" dirty="0"/>
              <a:t>/4_Perceptron.pdf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4C1E9-D2F8-BF4E-BFD7-3457E29F3EB6}" type="slidenum">
              <a:rPr lang="en-CA" smtClean="0"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3911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</a:t>
            </a:r>
            <a:r>
              <a:rPr lang="en-CA" dirty="0" err="1"/>
              <a:t>euclid.nmu.edu</a:t>
            </a:r>
            <a:r>
              <a:rPr lang="en-CA" dirty="0"/>
              <a:t>/~</a:t>
            </a:r>
            <a:r>
              <a:rPr lang="en-CA" dirty="0" err="1"/>
              <a:t>mkowalcz</a:t>
            </a:r>
            <a:r>
              <a:rPr lang="en-CA" dirty="0"/>
              <a:t>/cs495f09/slides/lesson014.pdf</a:t>
            </a:r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aass.oru.se</a:t>
            </a:r>
            <a:r>
              <a:rPr lang="en-CA" dirty="0"/>
              <a:t>/~</a:t>
            </a:r>
            <a:r>
              <a:rPr lang="en-CA" dirty="0" err="1"/>
              <a:t>lilien</a:t>
            </a:r>
            <a:r>
              <a:rPr lang="en-CA" dirty="0"/>
              <a:t>/ml/seminars/2007_02_01b-Janecek-Perceptron.pdf</a:t>
            </a:r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hagan.okstate.edu</a:t>
            </a:r>
            <a:r>
              <a:rPr lang="en-CA" dirty="0"/>
              <a:t>/4_Perceptron.pdf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4C1E9-D2F8-BF4E-BFD7-3457E29F3EB6}" type="slidenum">
              <a:rPr lang="en-CA" smtClean="0"/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1763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</a:t>
            </a:r>
            <a:r>
              <a:rPr lang="en-CA" dirty="0" err="1"/>
              <a:t>euclid.nmu.edu</a:t>
            </a:r>
            <a:r>
              <a:rPr lang="en-CA" dirty="0"/>
              <a:t>/~</a:t>
            </a:r>
            <a:r>
              <a:rPr lang="en-CA" dirty="0" err="1"/>
              <a:t>mkowalcz</a:t>
            </a:r>
            <a:r>
              <a:rPr lang="en-CA" dirty="0"/>
              <a:t>/cs495f09/slides/lesson014.pdf</a:t>
            </a:r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aass.oru.se</a:t>
            </a:r>
            <a:r>
              <a:rPr lang="en-CA" dirty="0"/>
              <a:t>/~</a:t>
            </a:r>
            <a:r>
              <a:rPr lang="en-CA" dirty="0" err="1"/>
              <a:t>lilien</a:t>
            </a:r>
            <a:r>
              <a:rPr lang="en-CA" dirty="0"/>
              <a:t>/ml/seminars/2007_02_01b-Janecek-Perceptron.pdf</a:t>
            </a:r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hagan.okstate.edu</a:t>
            </a:r>
            <a:r>
              <a:rPr lang="en-CA" dirty="0"/>
              <a:t>/4_Perceptron.pdf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4C1E9-D2F8-BF4E-BFD7-3457E29F3EB6}" type="slidenum">
              <a:rPr lang="en-CA" smtClean="0"/>
              <a:t>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8591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</a:t>
            </a:r>
            <a:r>
              <a:rPr lang="en-CA" dirty="0" err="1"/>
              <a:t>euclid.nmu.edu</a:t>
            </a:r>
            <a:r>
              <a:rPr lang="en-CA" dirty="0"/>
              <a:t>/~</a:t>
            </a:r>
            <a:r>
              <a:rPr lang="en-CA" dirty="0" err="1"/>
              <a:t>mkowalcz</a:t>
            </a:r>
            <a:r>
              <a:rPr lang="en-CA" dirty="0"/>
              <a:t>/cs495f09/slides/lesson014.pdf</a:t>
            </a:r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aass.oru.se</a:t>
            </a:r>
            <a:r>
              <a:rPr lang="en-CA" dirty="0"/>
              <a:t>/~</a:t>
            </a:r>
            <a:r>
              <a:rPr lang="en-CA" dirty="0" err="1"/>
              <a:t>lilien</a:t>
            </a:r>
            <a:r>
              <a:rPr lang="en-CA" dirty="0"/>
              <a:t>/ml/seminars/2007_02_01b-Janecek-Perceptron.pdf</a:t>
            </a:r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hagan.okstate.edu</a:t>
            </a:r>
            <a:r>
              <a:rPr lang="en-CA" dirty="0"/>
              <a:t>/4_Perceptron.pdf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4C1E9-D2F8-BF4E-BFD7-3457E29F3EB6}" type="slidenum">
              <a:rPr lang="en-CA" smtClean="0"/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6648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D5FB40-22F6-0B4E-81CB-566F3EE12018}" type="slidenum">
              <a:rPr lang="en-US"/>
              <a:pPr/>
              <a:t>105</a:t>
            </a:fld>
            <a:endParaRPr lang="en-US" dirty="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44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D5FB40-22F6-0B4E-81CB-566F3EE12018}" type="slidenum">
              <a:rPr lang="en-US"/>
              <a:pPr/>
              <a:t>106</a:t>
            </a:fld>
            <a:endParaRPr lang="en-US" dirty="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47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9035D7-872F-624F-BAD1-678307533A7F}" type="slidenum">
              <a:rPr lang="en-US"/>
              <a:pPr/>
              <a:t>110</a:t>
            </a:fld>
            <a:endParaRPr lang="en-US" dirty="0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664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F33987-4D4E-FA4E-959B-E28438C35762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http://en.wikipedia.org/wiki/Hebbian_theory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21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</a:t>
            </a:r>
            <a:r>
              <a:rPr lang="en-CA" dirty="0" err="1"/>
              <a:t>neuralnetworksanddeeplearning.com</a:t>
            </a:r>
            <a:r>
              <a:rPr lang="en-CA" dirty="0"/>
              <a:t>/chap1.html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3F4AB-0FCB-4D40-B8BF-2B681A09E7BF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8986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</a:t>
            </a:r>
            <a:r>
              <a:rPr lang="en-CA" dirty="0" err="1"/>
              <a:t>neuralnetworksanddeeplearning.com</a:t>
            </a:r>
            <a:r>
              <a:rPr lang="en-CA" dirty="0"/>
              <a:t>/chap1.html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3F4AB-0FCB-4D40-B8BF-2B681A09E7BF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6099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</a:t>
            </a:r>
            <a:r>
              <a:rPr lang="en-CA" dirty="0" err="1"/>
              <a:t>neuralnetworksanddeeplearning.com</a:t>
            </a:r>
            <a:r>
              <a:rPr lang="en-CA" dirty="0"/>
              <a:t>/chap1.html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3F4AB-0FCB-4D40-B8BF-2B681A09E7BF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8619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thresholds</a:t>
            </a:r>
            <a:r>
              <a:rPr lang="it-IT" dirty="0"/>
              <a:t> with </a:t>
            </a:r>
            <a:r>
              <a:rPr lang="it-IT" dirty="0" err="1"/>
              <a:t>bias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4C1E9-D2F8-BF4E-BFD7-3457E29F3EB6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6634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A0B8-EA0B-7B47-9842-C685406190E9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0875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F33987-4D4E-FA4E-959B-E28438C35762}" type="slidenum">
              <a:rPr lang="en-US"/>
              <a:pPr/>
              <a:t>58</a:t>
            </a:fld>
            <a:endParaRPr lang="en-US" dirty="0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05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statistical-classification problem with two classes, a </a:t>
            </a:r>
            <a:r>
              <a:rPr lang="en-US" b="1" dirty="0"/>
              <a:t>decision boundary</a:t>
            </a:r>
            <a:r>
              <a:rPr lang="en-US" dirty="0"/>
              <a:t> or </a:t>
            </a:r>
            <a:r>
              <a:rPr lang="en-US" b="1" dirty="0"/>
              <a:t>decision surface</a:t>
            </a:r>
            <a:r>
              <a:rPr lang="en-US" dirty="0"/>
              <a:t> is a </a:t>
            </a:r>
            <a:r>
              <a:rPr lang="en-US" dirty="0" err="1"/>
              <a:t>hypersurface</a:t>
            </a:r>
            <a:r>
              <a:rPr lang="en-US" dirty="0"/>
              <a:t> that partitions the underlying vector space into two sets, one for each class. ... A </a:t>
            </a:r>
            <a:r>
              <a:rPr lang="en-US" b="1" dirty="0"/>
              <a:t>decision boundary</a:t>
            </a:r>
            <a:r>
              <a:rPr lang="en-US" dirty="0"/>
              <a:t> is the region of a problem space in which the output label of a classifier is ambiguous.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4C1E9-D2F8-BF4E-BFD7-3457E29F3EB6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7039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685800" y="16764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685800" y="59436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9812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noProof="0"/>
              <a:t>Click to edit Master title style</a:t>
            </a:r>
            <a:endParaRPr lang="en-US" noProof="0"/>
          </a:p>
        </p:txBody>
      </p:sp>
      <p:sp>
        <p:nvSpPr>
          <p:cNvPr id="2519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914400"/>
          </a:xfrm>
        </p:spPr>
        <p:txBody>
          <a:bodyPr/>
          <a:lstStyle>
            <a:lvl1pPr marL="0" indent="0" algn="ctr">
              <a:buFont typeface="Wingdings" charset="0"/>
              <a:buNone/>
              <a:defRPr sz="18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 lvl="0"/>
            <a:r>
              <a:rPr lang="it-IT" noProof="0"/>
              <a:t>Click to edit Master subtitle style</a:t>
            </a:r>
            <a:endParaRPr lang="en-US" noProof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715963" y="6248400"/>
            <a:ext cx="7739062" cy="457200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4" y="0"/>
            <a:ext cx="3868615" cy="14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13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it-IT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Machine Learning 101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5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DD7B5FF6-491A-964E-93AB-D57DBC5C53F8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50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38250"/>
            <a:ext cx="38100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8250"/>
            <a:ext cx="38100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CE614AAA-BF25-7148-BDC7-6FE33B59CBAE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3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2634852D-7B20-6846-A279-78A029B7513C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66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CFEF3ADD-0D33-8644-B368-A30405120092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5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1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699C865C-6739-4A42-AD40-FB1D738BA492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24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895494A3-4942-E847-9882-292A17426E8F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33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42321" y="115888"/>
            <a:ext cx="5678488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Click to edit Master title style</a:t>
            </a:r>
            <a:endParaRPr lang="en-US" dirty="0"/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38250"/>
            <a:ext cx="7772400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337300"/>
            <a:ext cx="3360738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06988" y="6337300"/>
            <a:ext cx="3359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25088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  <p:sp>
        <p:nvSpPr>
          <p:cNvPr id="250888" name="Line 8"/>
          <p:cNvSpPr>
            <a:spLocks noChangeShapeType="1"/>
          </p:cNvSpPr>
          <p:nvPr/>
        </p:nvSpPr>
        <p:spPr bwMode="auto">
          <a:xfrm>
            <a:off x="685800" y="62484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50889" name="Line 9"/>
          <p:cNvSpPr>
            <a:spLocks noChangeShapeType="1"/>
          </p:cNvSpPr>
          <p:nvPr/>
        </p:nvSpPr>
        <p:spPr bwMode="auto">
          <a:xfrm>
            <a:off x="685800" y="10541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4252" y="0"/>
            <a:ext cx="2559748" cy="9540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60000"/>
        <a:buFont typeface="Wingdings" charset="0"/>
        <a:buBlip>
          <a:blip r:embed="rId13"/>
        </a:buBlip>
        <a:defRPr sz="2400">
          <a:solidFill>
            <a:schemeClr val="tx2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14"/>
        </a:buBlip>
        <a:defRPr sz="22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5"/>
        </a:buBlip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eg"/><Relationship Id="rId4" Type="http://schemas.openxmlformats.org/officeDocument/2006/relationships/image" Target="../media/image25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44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Artificial Neural Networks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D.A. Tamburri</a:t>
            </a:r>
          </a:p>
        </p:txBody>
      </p:sp>
    </p:spTree>
    <p:extLst>
      <p:ext uri="{BB962C8B-B14F-4D97-AF65-F5344CB8AC3E}">
        <p14:creationId xmlns:p14="http://schemas.microsoft.com/office/powerpoint/2010/main" val="85420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So, ANN basics assumption is...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Let’s imitate the uses and functioning of the basic compute unit in the human brain, i.e., neuron!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Basic compute unit for ANNs, i.e., </a:t>
            </a:r>
            <a:r>
              <a:rPr lang="en-CA" b="1" i="1" dirty="0"/>
              <a:t>Perceptron!</a:t>
            </a:r>
          </a:p>
        </p:txBody>
      </p:sp>
    </p:spTree>
    <p:extLst>
      <p:ext uri="{BB962C8B-B14F-4D97-AF65-F5344CB8AC3E}">
        <p14:creationId xmlns:p14="http://schemas.microsoft.com/office/powerpoint/2010/main" val="10003926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Perceptron Training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1945217"/>
          </a:xfrm>
        </p:spPr>
        <p:txBody>
          <a:bodyPr/>
          <a:lstStyle/>
          <a:p>
            <a:r>
              <a:rPr lang="en-CA" dirty="0"/>
              <a:t>If training data is linearly separable</a:t>
            </a:r>
          </a:p>
          <a:p>
            <a:pPr marL="0" indent="0">
              <a:buNone/>
            </a:pPr>
            <a:r>
              <a:rPr lang="en-CA" b="1" dirty="0"/>
              <a:t>                              AND</a:t>
            </a:r>
          </a:p>
          <a:p>
            <a:r>
              <a:rPr lang="en-CA" dirty="0"/>
              <a:t>Learning rate is sufficiently small</a:t>
            </a:r>
          </a:p>
          <a:p>
            <a:pPr marL="0" indent="0">
              <a:buNone/>
            </a:pPr>
            <a:r>
              <a:rPr lang="en-CA" dirty="0"/>
              <a:t>                              </a:t>
            </a:r>
            <a:r>
              <a:rPr lang="en-CA" b="1" dirty="0"/>
              <a:t>THEN</a:t>
            </a:r>
          </a:p>
          <a:p>
            <a:pPr marL="0" indent="0">
              <a:buNone/>
            </a:pPr>
            <a:endParaRPr lang="en-CA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72533" y="3522133"/>
            <a:ext cx="8407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i="1" dirty="0">
                <a:latin typeface="Trebuchet MS"/>
                <a:cs typeface="Trebuchet MS"/>
              </a:rPr>
              <a:t>Gradient Descent </a:t>
            </a:r>
            <a:r>
              <a:rPr lang="en-CA" sz="2800" i="1" dirty="0">
                <a:latin typeface="Trebuchet MS"/>
                <a:cs typeface="Trebuchet MS"/>
              </a:rPr>
              <a:t>will converge towards solution!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7066" y="4216400"/>
            <a:ext cx="89069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Trebuchet MS"/>
                <a:cs typeface="Trebuchet MS"/>
              </a:rPr>
              <a:t>As part of your experimentation: </a:t>
            </a:r>
          </a:p>
          <a:p>
            <a:r>
              <a:rPr lang="en-CA" sz="2200" dirty="0">
                <a:latin typeface="Trebuchet MS"/>
                <a:cs typeface="Trebuchet MS"/>
              </a:rPr>
              <a:t>	(a) find a learning rate that is low enough that the network converges to something useful</a:t>
            </a:r>
            <a:r>
              <a:rPr lang="mr-IN" sz="2200" dirty="0">
                <a:latin typeface="Trebuchet MS"/>
                <a:cs typeface="Trebuchet MS"/>
              </a:rPr>
              <a:t>…</a:t>
            </a:r>
            <a:endParaRPr lang="en-CA" sz="2200" dirty="0">
              <a:latin typeface="Trebuchet MS"/>
              <a:cs typeface="Trebuchet MS"/>
            </a:endParaRPr>
          </a:p>
          <a:p>
            <a:r>
              <a:rPr lang="en-CA" sz="2200" b="1" i="1" dirty="0">
                <a:latin typeface="Trebuchet MS"/>
                <a:cs typeface="Trebuchet MS"/>
              </a:rPr>
              <a:t>	*AND* </a:t>
            </a:r>
          </a:p>
          <a:p>
            <a:r>
              <a:rPr lang="en-CA" sz="2200" dirty="0">
                <a:latin typeface="Trebuchet MS"/>
                <a:cs typeface="Trebuchet MS"/>
              </a:rPr>
              <a:t>	(b) high enough that you don't have to spend years training it!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3522133"/>
            <a:ext cx="4017916" cy="694267"/>
          </a:xfrm>
          <a:prstGeom prst="rect">
            <a:avLst/>
          </a:prstGeom>
          <a:solidFill>
            <a:schemeClr val="accent1">
              <a:alpha val="17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6037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Gradient Descent*</a:t>
            </a:r>
          </a:p>
        </p:txBody>
      </p:sp>
      <p:pic>
        <p:nvPicPr>
          <p:cNvPr id="4" name="Picture 3" descr="Screen Shot 2018-04-06 at 11.0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5" y="1209132"/>
            <a:ext cx="8253035" cy="36634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92FAF-4D92-DF46-BB5E-C1AB978F3FBF}"/>
              </a:ext>
            </a:extLst>
          </p:cNvPr>
          <p:cNvSpPr txBox="1"/>
          <p:nvPr/>
        </p:nvSpPr>
        <p:spPr>
          <a:xfrm>
            <a:off x="1052186" y="5461348"/>
            <a:ext cx="4386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Trebuchet MS" panose="020B0703020202090204" pitchFamily="34" charset="0"/>
              </a:rPr>
              <a:t>*</a:t>
            </a:r>
            <a:r>
              <a:rPr lang="it-IT" b="1" dirty="0" err="1">
                <a:latin typeface="Trebuchet MS" panose="020B0703020202090204" pitchFamily="34" charset="0"/>
              </a:rPr>
              <a:t>Courtesy</a:t>
            </a:r>
            <a:r>
              <a:rPr lang="it-IT" b="1" dirty="0">
                <a:latin typeface="Trebuchet MS" panose="020B0703020202090204" pitchFamily="34" charset="0"/>
              </a:rPr>
              <a:t> of </a:t>
            </a:r>
            <a:r>
              <a:rPr lang="it-IT" b="1" dirty="0" err="1">
                <a:latin typeface="Trebuchet MS" panose="020B0703020202090204" pitchFamily="34" charset="0"/>
              </a:rPr>
              <a:t>our</a:t>
            </a:r>
            <a:r>
              <a:rPr lang="it-IT" b="1" dirty="0">
                <a:latin typeface="Trebuchet MS" panose="020B0703020202090204" pitchFamily="34" charset="0"/>
              </a:rPr>
              <a:t> </a:t>
            </a:r>
            <a:r>
              <a:rPr lang="it-IT" b="1" dirty="0" err="1">
                <a:latin typeface="Trebuchet MS" panose="020B0703020202090204" pitchFamily="34" charset="0"/>
              </a:rPr>
              <a:t>course</a:t>
            </a:r>
            <a:r>
              <a:rPr lang="it-IT" b="1" dirty="0">
                <a:latin typeface="Trebuchet MS" panose="020B0703020202090204" pitchFamily="34" charset="0"/>
              </a:rPr>
              <a:t> book</a:t>
            </a:r>
          </a:p>
        </p:txBody>
      </p:sp>
    </p:spTree>
    <p:extLst>
      <p:ext uri="{BB962C8B-B14F-4D97-AF65-F5344CB8AC3E}">
        <p14:creationId xmlns:p14="http://schemas.microsoft.com/office/powerpoint/2010/main" val="5466416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Gradient Descent</a:t>
            </a:r>
          </a:p>
        </p:txBody>
      </p:sp>
      <p:pic>
        <p:nvPicPr>
          <p:cNvPr id="4" name="Picture 3" descr="Screen Shot 2018-04-06 at 11.01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6" y="1088744"/>
            <a:ext cx="79502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046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311064" y="207327"/>
            <a:ext cx="2084178" cy="6297569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30514"/>
            <a:ext cx="5678488" cy="838200"/>
          </a:xfrm>
        </p:spPr>
        <p:txBody>
          <a:bodyPr/>
          <a:lstStyle/>
          <a:p>
            <a:r>
              <a:rPr lang="en-CA" dirty="0"/>
              <a:t>Algorithm</a:t>
            </a:r>
          </a:p>
        </p:txBody>
      </p:sp>
      <p:pic>
        <p:nvPicPr>
          <p:cNvPr id="4" name="Picture 3" descr="Screen Shot 2018-04-06 at 11.03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242" y="0"/>
            <a:ext cx="6748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978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Gradient Descent</a:t>
            </a:r>
          </a:p>
        </p:txBody>
      </p:sp>
      <p:pic>
        <p:nvPicPr>
          <p:cNvPr id="4" name="Picture 3" descr="Screen Shot 2018-04-06 at 11.02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3" y="1189313"/>
            <a:ext cx="83566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804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6763609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Ok, Then What the hell is an </a:t>
            </a:r>
            <a:br>
              <a:rPr lang="en-US" dirty="0"/>
            </a:br>
            <a:r>
              <a:rPr lang="en-US" dirty="0"/>
              <a:t>Artificial Neural Network (ANN)?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83277"/>
            <a:ext cx="8229600" cy="4716939"/>
          </a:xfrm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</a:pPr>
            <a:r>
              <a:rPr lang="en-US" sz="2400" dirty="0"/>
              <a:t>An ANN is mathematical model designed to solve engineering problems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Group of highly connected artificial neurons to realize compositions of non-linear functions (usually one of the ones we just looked at)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Trainable with 1-dimension </a:t>
            </a:r>
            <a:r>
              <a:rPr lang="en-US" sz="2000" b="1" i="1" dirty="0"/>
              <a:t>gradient descent</a:t>
            </a:r>
          </a:p>
          <a:p>
            <a:pPr marL="990600" lvl="1" indent="-533400">
              <a:lnSpc>
                <a:spcPct val="90000"/>
              </a:lnSpc>
            </a:pPr>
            <a:endParaRPr lang="en-US" sz="2000" dirty="0"/>
          </a:p>
          <a:p>
            <a:pPr marL="609600" indent="-609600">
              <a:lnSpc>
                <a:spcPct val="90000"/>
              </a:lnSpc>
            </a:pPr>
            <a:r>
              <a:rPr lang="en-US" sz="2400" dirty="0"/>
              <a:t>Tasks that can be reduced to 1-layer ANN: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Classification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Discrimination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Estimation 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126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6763609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Ok, Then What the hell is an </a:t>
            </a:r>
            <a:br>
              <a:rPr lang="en-US" dirty="0"/>
            </a:br>
            <a:r>
              <a:rPr lang="en-US" dirty="0"/>
              <a:t>Artificial Neural Network (ANN)?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83277"/>
            <a:ext cx="8229600" cy="4716939"/>
          </a:xfrm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</a:pPr>
            <a:r>
              <a:rPr lang="en-US" sz="2400" dirty="0"/>
              <a:t>An ANN is mathematical model designed to solve engineering problems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Group of highly connected artificial neurons to realize compositions of non-linear functions (usually one of the ones we just looked at)</a:t>
            </a:r>
          </a:p>
          <a:p>
            <a:pPr marL="990600" lvl="1" indent="-533400">
              <a:lnSpc>
                <a:spcPct val="90000"/>
              </a:lnSpc>
            </a:pPr>
            <a:endParaRPr lang="en-US" sz="2000" dirty="0"/>
          </a:p>
          <a:p>
            <a:pPr marL="609600" indent="-609600">
              <a:lnSpc>
                <a:spcPct val="90000"/>
              </a:lnSpc>
            </a:pPr>
            <a:r>
              <a:rPr lang="en-US" sz="2400" dirty="0"/>
              <a:t>Tasks that can be reduced to 1-layer ANN: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Classification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Discrimination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Estimation </a:t>
            </a:r>
          </a:p>
          <a:p>
            <a:pPr marL="990600" lvl="1" indent="-533400">
              <a:lnSpc>
                <a:spcPct val="90000"/>
              </a:lnSpc>
            </a:pPr>
            <a:r>
              <a:rPr lang="mr-IN" sz="2000" dirty="0"/>
              <a:t>…</a:t>
            </a:r>
            <a:endParaRPr lang="en-US" sz="2000" dirty="0"/>
          </a:p>
          <a:p>
            <a:pPr marL="990600" lvl="1" indent="-533400">
              <a:lnSpc>
                <a:spcPct val="90000"/>
              </a:lnSpc>
            </a:pPr>
            <a:r>
              <a:rPr lang="mr-IN" sz="2000" b="1" dirty="0"/>
              <a:t>…</a:t>
            </a:r>
            <a:r>
              <a:rPr lang="it-IT" sz="2000" b="1" dirty="0"/>
              <a:t> </a:t>
            </a:r>
            <a:r>
              <a:rPr lang="it-IT" sz="2000" b="1" dirty="0" err="1"/>
              <a:t>needs</a:t>
            </a:r>
            <a:r>
              <a:rPr lang="it-IT" sz="2000" b="1" dirty="0"/>
              <a:t> to be </a:t>
            </a:r>
            <a:r>
              <a:rPr lang="it-IT" sz="2000" b="1" dirty="0" err="1"/>
              <a:t>linearly</a:t>
            </a:r>
            <a:r>
              <a:rPr lang="it-IT" sz="2000" b="1" dirty="0"/>
              <a:t> </a:t>
            </a:r>
            <a:r>
              <a:rPr lang="it-IT" sz="2000" b="1" dirty="0" err="1"/>
              <a:t>separable</a:t>
            </a:r>
            <a:r>
              <a:rPr lang="it-IT" sz="2000" b="1" dirty="0"/>
              <a:t>!</a:t>
            </a:r>
            <a:endParaRPr lang="en-US" sz="2000" b="1" dirty="0"/>
          </a:p>
          <a:p>
            <a:pPr marL="457200" lvl="1" indent="0">
              <a:lnSpc>
                <a:spcPct val="9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684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3C49E-6645-C047-B781-81A38DC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are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functioning</a:t>
            </a:r>
            <a:r>
              <a:rPr lang="it-IT" dirty="0"/>
              <a:t> </a:t>
            </a:r>
            <a:r>
              <a:rPr lang="it-IT" dirty="0" err="1"/>
              <a:t>principles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3D947-D56F-BD47-A9CC-AFC34753D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Gradually</a:t>
            </a:r>
            <a:r>
              <a:rPr lang="it-IT" dirty="0"/>
              <a:t> </a:t>
            </a:r>
            <a:r>
              <a:rPr lang="it-IT" dirty="0" err="1"/>
              <a:t>descend</a:t>
            </a:r>
            <a:r>
              <a:rPr lang="it-IT" dirty="0"/>
              <a:t> </a:t>
            </a:r>
            <a:r>
              <a:rPr lang="it-IT" dirty="0" err="1"/>
              <a:t>towards</a:t>
            </a:r>
            <a:r>
              <a:rPr lang="it-IT" dirty="0"/>
              <a:t> a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matches</a:t>
            </a:r>
            <a:r>
              <a:rPr lang="it-IT" dirty="0"/>
              <a:t>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I’m</a:t>
            </a:r>
            <a:r>
              <a:rPr lang="it-IT" dirty="0"/>
              <a:t> </a:t>
            </a:r>
            <a:r>
              <a:rPr lang="it-IT" dirty="0" err="1"/>
              <a:t>trying</a:t>
            </a:r>
            <a:r>
              <a:rPr lang="it-IT" dirty="0"/>
              <a:t> to emulate;</a:t>
            </a:r>
          </a:p>
          <a:p>
            <a:endParaRPr lang="it-IT" dirty="0"/>
          </a:p>
          <a:p>
            <a:r>
              <a:rPr lang="it-IT" dirty="0" err="1"/>
              <a:t>Essentially</a:t>
            </a:r>
            <a:r>
              <a:rPr lang="it-IT" dirty="0"/>
              <a:t> model a random </a:t>
            </a:r>
            <a:r>
              <a:rPr lang="it-IT" dirty="0" err="1"/>
              <a:t>plane</a:t>
            </a:r>
            <a:r>
              <a:rPr lang="it-IT" dirty="0"/>
              <a:t> to look </a:t>
            </a:r>
            <a:r>
              <a:rPr lang="it-IT" dirty="0" err="1"/>
              <a:t>like</a:t>
            </a:r>
            <a:r>
              <a:rPr lang="it-IT" dirty="0"/>
              <a:t> </a:t>
            </a:r>
            <a:r>
              <a:rPr lang="it-IT" dirty="0" err="1"/>
              <a:t>separating</a:t>
            </a:r>
            <a:r>
              <a:rPr lang="it-IT" dirty="0"/>
              <a:t> </a:t>
            </a:r>
            <a:r>
              <a:rPr lang="it-IT" dirty="0" err="1"/>
              <a:t>hyperplane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I’m</a:t>
            </a:r>
            <a:r>
              <a:rPr lang="it-IT" dirty="0"/>
              <a:t> </a:t>
            </a:r>
            <a:r>
              <a:rPr lang="it-IT" dirty="0" err="1"/>
              <a:t>looking</a:t>
            </a:r>
            <a:r>
              <a:rPr lang="it-IT" dirty="0"/>
              <a:t> for;</a:t>
            </a:r>
          </a:p>
          <a:p>
            <a:endParaRPr lang="it-IT" dirty="0"/>
          </a:p>
          <a:p>
            <a:r>
              <a:rPr lang="it-IT" dirty="0" err="1"/>
              <a:t>Gradient</a:t>
            </a:r>
            <a:r>
              <a:rPr lang="it-IT" dirty="0"/>
              <a:t> </a:t>
            </a:r>
            <a:r>
              <a:rPr lang="it-IT" dirty="0" err="1"/>
              <a:t>descent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«</a:t>
            </a:r>
            <a:r>
              <a:rPr lang="it-IT" dirty="0" err="1"/>
              <a:t>modeller</a:t>
            </a:r>
            <a:r>
              <a:rPr lang="it-IT" dirty="0"/>
              <a:t>» </a:t>
            </a:r>
            <a:r>
              <a:rPr lang="it-IT" dirty="0" err="1"/>
              <a:t>algorithm</a:t>
            </a:r>
            <a:r>
              <a:rPr lang="it-IT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95724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3C49E-6645-C047-B781-81A38DC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When</a:t>
            </a:r>
            <a:r>
              <a:rPr lang="it-IT" dirty="0"/>
              <a:t> do I use </a:t>
            </a:r>
            <a:r>
              <a:rPr lang="it-IT" dirty="0" err="1"/>
              <a:t>them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3D947-D56F-BD47-A9CC-AFC34753D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linearly</a:t>
            </a:r>
            <a:r>
              <a:rPr lang="it-IT" dirty="0"/>
              <a:t> </a:t>
            </a:r>
            <a:r>
              <a:rPr lang="it-IT" dirty="0" err="1"/>
              <a:t>separable</a:t>
            </a:r>
            <a:r>
              <a:rPr lang="it-I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392559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11192"/>
            <a:ext cx="7772400" cy="4308608"/>
          </a:xfrm>
        </p:spPr>
        <p:txBody>
          <a:bodyPr/>
          <a:lstStyle/>
          <a:p>
            <a:r>
              <a:rPr lang="en-CA" dirty="0"/>
              <a:t>ANNs, yet another ML technique feat. </a:t>
            </a:r>
            <a:r>
              <a:rPr lang="en-CA" dirty="0" err="1"/>
              <a:t>Perceptrons</a:t>
            </a:r>
            <a:r>
              <a:rPr lang="en-CA" dirty="0"/>
              <a:t>!</a:t>
            </a:r>
          </a:p>
          <a:p>
            <a:pPr lvl="1"/>
            <a:r>
              <a:rPr lang="en-CA" dirty="0"/>
              <a:t>More appropriate emulation of human brain;</a:t>
            </a:r>
          </a:p>
          <a:p>
            <a:endParaRPr lang="en-CA" dirty="0"/>
          </a:p>
          <a:p>
            <a:r>
              <a:rPr lang="en-CA" dirty="0"/>
              <a:t>Input needs to be linearly separable or else I will need more layers;</a:t>
            </a:r>
          </a:p>
          <a:p>
            <a:pPr lvl="1"/>
            <a:r>
              <a:rPr lang="en-CA" dirty="0"/>
              <a:t>More Layers or different algorithms </a:t>
            </a:r>
            <a:r>
              <a:rPr lang="en-CA" dirty="0">
                <a:sym typeface="Wingdings"/>
              </a:rPr>
              <a:t> different ANN!</a:t>
            </a:r>
            <a:endParaRPr lang="en-CA" dirty="0"/>
          </a:p>
          <a:p>
            <a:endParaRPr lang="en-CA" dirty="0"/>
          </a:p>
          <a:p>
            <a:r>
              <a:rPr lang="en-CA" dirty="0"/>
              <a:t>Possibly noisy data... Poses a problem for </a:t>
            </a:r>
            <a:r>
              <a:rPr lang="en-CA" b="1" i="1" dirty="0" err="1"/>
              <a:t>Over</a:t>
            </a:r>
            <a:r>
              <a:rPr lang="en-CA" dirty="0" err="1"/>
              <a:t>fitting</a:t>
            </a:r>
            <a:r>
              <a:rPr lang="en-CA" dirty="0"/>
              <a:t>!*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6956" y="6378694"/>
            <a:ext cx="5546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>
                <a:latin typeface="Trebuchet MS"/>
                <a:cs typeface="Trebuchet MS"/>
              </a:rPr>
              <a:t>*further down the line in this course</a:t>
            </a:r>
          </a:p>
        </p:txBody>
      </p:sp>
    </p:spTree>
    <p:extLst>
      <p:ext uri="{BB962C8B-B14F-4D97-AF65-F5344CB8AC3E}">
        <p14:creationId xmlns:p14="http://schemas.microsoft.com/office/powerpoint/2010/main" val="3521590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121" y="115888"/>
            <a:ext cx="5678488" cy="838200"/>
          </a:xfrm>
        </p:spPr>
        <p:txBody>
          <a:bodyPr/>
          <a:lstStyle/>
          <a:p>
            <a:r>
              <a:rPr lang="en-CA" dirty="0"/>
              <a:t>How do Perceptron ANNs work...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 descr="Screen Shot 2017-11-11 at 10.15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282700"/>
            <a:ext cx="3771900" cy="185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0400" y="1159470"/>
            <a:ext cx="467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Trebuchet MS"/>
                <a:cs typeface="Trebuchet MS"/>
              </a:rPr>
              <a:t>1. weights</a:t>
            </a:r>
            <a:r>
              <a:rPr lang="en-US" sz="1800" dirty="0">
                <a:latin typeface="Trebuchet MS"/>
                <a:cs typeface="Trebuchet MS"/>
              </a:rPr>
              <a:t>, </a:t>
            </a:r>
            <a:r>
              <a:rPr lang="en-US" sz="1800" i="1" dirty="0">
                <a:latin typeface="Trebuchet MS"/>
                <a:cs typeface="Trebuchet MS"/>
              </a:rPr>
              <a:t>w</a:t>
            </a:r>
            <a:r>
              <a:rPr lang="en-US" sz="1800" dirty="0">
                <a:latin typeface="Trebuchet MS"/>
                <a:cs typeface="Trebuchet MS"/>
              </a:rPr>
              <a:t>1,</a:t>
            </a:r>
            <a:r>
              <a:rPr lang="en-US" sz="1800" i="1" dirty="0">
                <a:latin typeface="Trebuchet MS"/>
                <a:cs typeface="Trebuchet MS"/>
              </a:rPr>
              <a:t>w</a:t>
            </a:r>
            <a:r>
              <a:rPr lang="en-US" sz="1800" dirty="0">
                <a:latin typeface="Trebuchet MS"/>
                <a:cs typeface="Trebuchet MS"/>
              </a:rPr>
              <a:t>2,…, real numbers expressing the importance of the respective inputs to the output.</a:t>
            </a:r>
            <a:endParaRPr lang="en-CA" sz="1800" dirty="0"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70400" y="2413000"/>
            <a:ext cx="4394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latin typeface="Trebuchet MS"/>
                <a:cs typeface="Trebuchet MS"/>
              </a:rPr>
              <a:t>2. The neuron's output, 0 or 1, is determined by whether the weighted sum ∑</a:t>
            </a:r>
            <a:r>
              <a:rPr lang="en-CA" sz="1800" i="1" baseline="-25000" dirty="0">
                <a:latin typeface="Trebuchet MS"/>
                <a:cs typeface="Trebuchet MS"/>
              </a:rPr>
              <a:t>j</a:t>
            </a:r>
            <a:r>
              <a:rPr lang="en-CA" sz="1800" i="1" dirty="0">
                <a:latin typeface="Trebuchet MS"/>
                <a:cs typeface="Trebuchet MS"/>
              </a:rPr>
              <a:t>w</a:t>
            </a:r>
            <a:r>
              <a:rPr lang="en-CA" sz="1800" i="1" baseline="-25000" dirty="0">
                <a:latin typeface="Trebuchet MS"/>
                <a:cs typeface="Trebuchet MS"/>
              </a:rPr>
              <a:t>j</a:t>
            </a:r>
            <a:r>
              <a:rPr lang="en-CA" sz="1800" i="1" dirty="0">
                <a:latin typeface="Trebuchet MS"/>
                <a:cs typeface="Trebuchet MS"/>
              </a:rPr>
              <a:t>x</a:t>
            </a:r>
            <a:r>
              <a:rPr lang="en-CA" sz="1800" i="1" baseline="-25000" dirty="0">
                <a:latin typeface="Trebuchet MS"/>
                <a:cs typeface="Trebuchet MS"/>
              </a:rPr>
              <a:t>j</a:t>
            </a:r>
            <a:r>
              <a:rPr lang="en-CA" sz="1800" dirty="0">
                <a:latin typeface="Trebuchet MS"/>
                <a:cs typeface="Trebuchet MS"/>
              </a:rPr>
              <a:t> is less than or greater than some </a:t>
            </a:r>
            <a:r>
              <a:rPr lang="en-CA" sz="1800" i="1" dirty="0">
                <a:latin typeface="Trebuchet MS"/>
                <a:cs typeface="Trebuchet MS"/>
              </a:rPr>
              <a:t>threshold value T</a:t>
            </a:r>
            <a:r>
              <a:rPr lang="en-CA" sz="1800" dirty="0">
                <a:latin typeface="Trebuchet MS"/>
                <a:cs typeface="Trebuchet MS"/>
              </a:rPr>
              <a:t>:</a:t>
            </a:r>
          </a:p>
          <a:p>
            <a:endParaRPr lang="en-CA" sz="1800" dirty="0">
              <a:latin typeface="Trebuchet MS"/>
              <a:cs typeface="Trebuchet MS"/>
            </a:endParaRPr>
          </a:p>
          <a:p>
            <a:r>
              <a:rPr lang="en-CA" sz="1800" dirty="0">
                <a:latin typeface="Trebuchet MS"/>
                <a:cs typeface="Trebuchet MS"/>
              </a:rPr>
              <a:t> </a:t>
            </a:r>
          </a:p>
        </p:txBody>
      </p:sp>
      <p:pic>
        <p:nvPicPr>
          <p:cNvPr id="9" name="Picture 8" descr="Screen Shot 2017-11-11 at 10.21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50" y="3595827"/>
            <a:ext cx="2222500" cy="571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8011" y="1998917"/>
            <a:ext cx="384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8166" y="1582959"/>
            <a:ext cx="448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31585" y="1991377"/>
            <a:ext cx="448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9947" y="2411905"/>
            <a:ext cx="448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w3</a:t>
            </a:r>
          </a:p>
        </p:txBody>
      </p:sp>
    </p:spTree>
    <p:extLst>
      <p:ext uri="{BB962C8B-B14F-4D97-AF65-F5344CB8AC3E}">
        <p14:creationId xmlns:p14="http://schemas.microsoft.com/office/powerpoint/2010/main" val="25429094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133518"/>
            <a:ext cx="8229600" cy="1143000"/>
          </a:xfrm>
        </p:spPr>
        <p:txBody>
          <a:bodyPr/>
          <a:lstStyle/>
          <a:p>
            <a:r>
              <a:rPr lang="en-US" dirty="0"/>
              <a:t>Feed Forward Neural Networks</a:t>
            </a:r>
          </a:p>
        </p:txBody>
      </p:sp>
      <p:sp>
        <p:nvSpPr>
          <p:cNvPr id="205870" name="Rectangle 1070"/>
          <p:cNvSpPr>
            <a:spLocks noGrp="1" noChangeArrowheads="1"/>
          </p:cNvSpPr>
          <p:nvPr>
            <p:ph type="body" sz="half" idx="2"/>
          </p:nvPr>
        </p:nvSpPr>
        <p:spPr>
          <a:xfrm>
            <a:off x="4961753" y="1327034"/>
            <a:ext cx="4038600" cy="463846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3300"/>
                </a:solidFill>
              </a14:hiddenFill>
            </a:ext>
          </a:extLst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The information is propagated from the inputs to the outputs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Directed Acyclic Graph (DAG)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Computes one or more non-linear functions 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</a:rPr>
              <a:t>Computation is carried out by </a:t>
            </a:r>
            <a:r>
              <a:rPr lang="en-US" sz="2000" dirty="0"/>
              <a:t>composition of </a:t>
            </a:r>
            <a:r>
              <a:rPr lang="en-US" sz="2000" dirty="0">
                <a:solidFill>
                  <a:srgbClr val="000000"/>
                </a:solidFill>
              </a:rPr>
              <a:t>some number of </a:t>
            </a:r>
            <a:r>
              <a:rPr lang="en-US" sz="2000" dirty="0"/>
              <a:t>algebraic functions implemented by the connections, weights and biases of the hidden and output layers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Hidden layers compute intermediate representations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Dimension reduction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Time has no role -- no cycles between outputs and inputs</a:t>
            </a:r>
          </a:p>
        </p:txBody>
      </p:sp>
      <p:sp>
        <p:nvSpPr>
          <p:cNvPr id="205828" name="Oval 1028"/>
          <p:cNvSpPr>
            <a:spLocks noChangeArrowheads="1"/>
          </p:cNvSpPr>
          <p:nvPr/>
        </p:nvSpPr>
        <p:spPr bwMode="auto">
          <a:xfrm>
            <a:off x="1442129" y="35590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29" name="Oval 1029"/>
          <p:cNvSpPr>
            <a:spLocks noChangeArrowheads="1"/>
          </p:cNvSpPr>
          <p:nvPr/>
        </p:nvSpPr>
        <p:spPr bwMode="auto">
          <a:xfrm>
            <a:off x="2018391" y="35590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0" name="Oval 1030"/>
          <p:cNvSpPr>
            <a:spLocks noChangeArrowheads="1"/>
          </p:cNvSpPr>
          <p:nvPr/>
        </p:nvSpPr>
        <p:spPr bwMode="auto">
          <a:xfrm>
            <a:off x="2594654" y="35590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1" name="Oval 1031"/>
          <p:cNvSpPr>
            <a:spLocks noChangeArrowheads="1"/>
          </p:cNvSpPr>
          <p:nvPr/>
        </p:nvSpPr>
        <p:spPr bwMode="auto">
          <a:xfrm>
            <a:off x="3242354" y="35590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2" name="Oval 1032"/>
          <p:cNvSpPr>
            <a:spLocks noChangeArrowheads="1"/>
          </p:cNvSpPr>
          <p:nvPr/>
        </p:nvSpPr>
        <p:spPr bwMode="auto">
          <a:xfrm>
            <a:off x="3890054" y="35590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3" name="Oval 1033"/>
          <p:cNvSpPr>
            <a:spLocks noChangeArrowheads="1"/>
          </p:cNvSpPr>
          <p:nvPr/>
        </p:nvSpPr>
        <p:spPr bwMode="auto">
          <a:xfrm>
            <a:off x="1442129" y="26954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4" name="Oval 1034"/>
          <p:cNvSpPr>
            <a:spLocks noChangeArrowheads="1"/>
          </p:cNvSpPr>
          <p:nvPr/>
        </p:nvSpPr>
        <p:spPr bwMode="auto">
          <a:xfrm>
            <a:off x="2018391" y="26954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5" name="Oval 1035"/>
          <p:cNvSpPr>
            <a:spLocks noChangeArrowheads="1"/>
          </p:cNvSpPr>
          <p:nvPr/>
        </p:nvSpPr>
        <p:spPr bwMode="auto">
          <a:xfrm>
            <a:off x="2594654" y="26954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6" name="Oval 1036"/>
          <p:cNvSpPr>
            <a:spLocks noChangeArrowheads="1"/>
          </p:cNvSpPr>
          <p:nvPr/>
        </p:nvSpPr>
        <p:spPr bwMode="auto">
          <a:xfrm>
            <a:off x="3242354" y="26954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7" name="Oval 1037"/>
          <p:cNvSpPr>
            <a:spLocks noChangeArrowheads="1"/>
          </p:cNvSpPr>
          <p:nvPr/>
        </p:nvSpPr>
        <p:spPr bwMode="auto">
          <a:xfrm>
            <a:off x="3890054" y="26954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8" name="Rectangle 1038"/>
          <p:cNvSpPr>
            <a:spLocks noChangeArrowheads="1"/>
          </p:cNvSpPr>
          <p:nvPr/>
        </p:nvSpPr>
        <p:spPr bwMode="auto">
          <a:xfrm>
            <a:off x="865866" y="4711583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9" name="Rectangle 1039"/>
          <p:cNvSpPr>
            <a:spLocks noChangeArrowheads="1"/>
          </p:cNvSpPr>
          <p:nvPr/>
        </p:nvSpPr>
        <p:spPr bwMode="auto">
          <a:xfrm>
            <a:off x="1370691" y="4711583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0" name="Rectangle 1040"/>
          <p:cNvSpPr>
            <a:spLocks noChangeArrowheads="1"/>
          </p:cNvSpPr>
          <p:nvPr/>
        </p:nvSpPr>
        <p:spPr bwMode="auto">
          <a:xfrm>
            <a:off x="1946954" y="4711583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1" name="Rectangle 1041"/>
          <p:cNvSpPr>
            <a:spLocks noChangeArrowheads="1"/>
          </p:cNvSpPr>
          <p:nvPr/>
        </p:nvSpPr>
        <p:spPr bwMode="auto">
          <a:xfrm>
            <a:off x="2523216" y="4711583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2" name="Rectangle 1042"/>
          <p:cNvSpPr>
            <a:spLocks noChangeArrowheads="1"/>
          </p:cNvSpPr>
          <p:nvPr/>
        </p:nvSpPr>
        <p:spPr bwMode="auto">
          <a:xfrm>
            <a:off x="3099479" y="4711583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3" name="Rectangle 1043"/>
          <p:cNvSpPr>
            <a:spLocks noChangeArrowheads="1"/>
          </p:cNvSpPr>
          <p:nvPr/>
        </p:nvSpPr>
        <p:spPr bwMode="auto">
          <a:xfrm>
            <a:off x="3674154" y="4711583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4" name="Rectangle 1044"/>
          <p:cNvSpPr>
            <a:spLocks noChangeArrowheads="1"/>
          </p:cNvSpPr>
          <p:nvPr/>
        </p:nvSpPr>
        <p:spPr bwMode="auto">
          <a:xfrm>
            <a:off x="4250416" y="4711583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5" name="Oval 1045"/>
          <p:cNvSpPr>
            <a:spLocks noChangeArrowheads="1"/>
          </p:cNvSpPr>
          <p:nvPr/>
        </p:nvSpPr>
        <p:spPr bwMode="auto">
          <a:xfrm>
            <a:off x="2305729" y="18318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6" name="Oval 1046"/>
          <p:cNvSpPr>
            <a:spLocks noChangeArrowheads="1"/>
          </p:cNvSpPr>
          <p:nvPr/>
        </p:nvSpPr>
        <p:spPr bwMode="auto">
          <a:xfrm>
            <a:off x="2953429" y="1831858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7" name="Line 1047"/>
          <p:cNvSpPr>
            <a:spLocks noChangeShapeType="1"/>
          </p:cNvSpPr>
          <p:nvPr/>
        </p:nvSpPr>
        <p:spPr bwMode="auto">
          <a:xfrm flipV="1">
            <a:off x="1658029" y="2262071"/>
            <a:ext cx="8636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48" name="Line 1048"/>
          <p:cNvSpPr>
            <a:spLocks noChangeShapeType="1"/>
          </p:cNvSpPr>
          <p:nvPr/>
        </p:nvSpPr>
        <p:spPr bwMode="auto">
          <a:xfrm flipV="1">
            <a:off x="2305729" y="2262071"/>
            <a:ext cx="2159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49" name="Line 1049"/>
          <p:cNvSpPr>
            <a:spLocks noChangeShapeType="1"/>
          </p:cNvSpPr>
          <p:nvPr/>
        </p:nvSpPr>
        <p:spPr bwMode="auto">
          <a:xfrm flipV="1">
            <a:off x="2305729" y="2262071"/>
            <a:ext cx="8636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0" name="Line 1050"/>
          <p:cNvSpPr>
            <a:spLocks noChangeShapeType="1"/>
          </p:cNvSpPr>
          <p:nvPr/>
        </p:nvSpPr>
        <p:spPr bwMode="auto">
          <a:xfrm flipH="1" flipV="1">
            <a:off x="2521629" y="2262071"/>
            <a:ext cx="288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1" name="Line 1051"/>
          <p:cNvSpPr>
            <a:spLocks noChangeShapeType="1"/>
          </p:cNvSpPr>
          <p:nvPr/>
        </p:nvSpPr>
        <p:spPr bwMode="auto">
          <a:xfrm flipH="1" flipV="1">
            <a:off x="2521629" y="2262071"/>
            <a:ext cx="9366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2" name="Line 1052"/>
          <p:cNvSpPr>
            <a:spLocks noChangeShapeType="1"/>
          </p:cNvSpPr>
          <p:nvPr/>
        </p:nvSpPr>
        <p:spPr bwMode="auto">
          <a:xfrm flipH="1" flipV="1">
            <a:off x="2521629" y="2262071"/>
            <a:ext cx="15843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3" name="Line 1053"/>
          <p:cNvSpPr>
            <a:spLocks noChangeShapeType="1"/>
          </p:cNvSpPr>
          <p:nvPr/>
        </p:nvSpPr>
        <p:spPr bwMode="auto">
          <a:xfrm flipV="1">
            <a:off x="1658029" y="2262071"/>
            <a:ext cx="15113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4" name="Line 1054"/>
          <p:cNvSpPr>
            <a:spLocks noChangeShapeType="1"/>
          </p:cNvSpPr>
          <p:nvPr/>
        </p:nvSpPr>
        <p:spPr bwMode="auto">
          <a:xfrm flipV="1">
            <a:off x="2810554" y="2262071"/>
            <a:ext cx="35877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5" name="Line 1055"/>
          <p:cNvSpPr>
            <a:spLocks noChangeShapeType="1"/>
          </p:cNvSpPr>
          <p:nvPr/>
        </p:nvSpPr>
        <p:spPr bwMode="auto">
          <a:xfrm flipH="1" flipV="1">
            <a:off x="3169329" y="2262071"/>
            <a:ext cx="288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6" name="Line 1056"/>
          <p:cNvSpPr>
            <a:spLocks noChangeShapeType="1"/>
          </p:cNvSpPr>
          <p:nvPr/>
        </p:nvSpPr>
        <p:spPr bwMode="auto">
          <a:xfrm flipH="1" flipV="1">
            <a:off x="3169329" y="2262071"/>
            <a:ext cx="9366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7" name="Line 1057"/>
          <p:cNvSpPr>
            <a:spLocks noChangeShapeType="1"/>
          </p:cNvSpPr>
          <p:nvPr/>
        </p:nvSpPr>
        <p:spPr bwMode="auto">
          <a:xfrm flipV="1">
            <a:off x="1010329" y="3990858"/>
            <a:ext cx="647700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8" name="Line 1058"/>
          <p:cNvSpPr>
            <a:spLocks noChangeShapeType="1"/>
          </p:cNvSpPr>
          <p:nvPr/>
        </p:nvSpPr>
        <p:spPr bwMode="auto">
          <a:xfrm flipV="1">
            <a:off x="1010329" y="3990858"/>
            <a:ext cx="1223962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9" name="Line 1059"/>
          <p:cNvSpPr>
            <a:spLocks noChangeShapeType="1"/>
          </p:cNvSpPr>
          <p:nvPr/>
        </p:nvSpPr>
        <p:spPr bwMode="auto">
          <a:xfrm flipV="1">
            <a:off x="1010329" y="3990858"/>
            <a:ext cx="18002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0" name="Line 1060"/>
          <p:cNvSpPr>
            <a:spLocks noChangeShapeType="1"/>
          </p:cNvSpPr>
          <p:nvPr/>
        </p:nvSpPr>
        <p:spPr bwMode="auto">
          <a:xfrm flipV="1">
            <a:off x="1081766" y="3990858"/>
            <a:ext cx="23764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1" name="Line 1061"/>
          <p:cNvSpPr>
            <a:spLocks noChangeShapeType="1"/>
          </p:cNvSpPr>
          <p:nvPr/>
        </p:nvSpPr>
        <p:spPr bwMode="auto">
          <a:xfrm flipV="1">
            <a:off x="1081766" y="3990858"/>
            <a:ext cx="30241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2" name="Line 1062"/>
          <p:cNvSpPr>
            <a:spLocks noChangeShapeType="1"/>
          </p:cNvSpPr>
          <p:nvPr/>
        </p:nvSpPr>
        <p:spPr bwMode="auto">
          <a:xfrm flipH="1" flipV="1">
            <a:off x="1658029" y="3990858"/>
            <a:ext cx="2736850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3" name="Line 1063"/>
          <p:cNvSpPr>
            <a:spLocks noChangeShapeType="1"/>
          </p:cNvSpPr>
          <p:nvPr/>
        </p:nvSpPr>
        <p:spPr bwMode="auto">
          <a:xfrm flipH="1" flipV="1">
            <a:off x="2234291" y="3990858"/>
            <a:ext cx="21605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4" name="Line 1064"/>
          <p:cNvSpPr>
            <a:spLocks noChangeShapeType="1"/>
          </p:cNvSpPr>
          <p:nvPr/>
        </p:nvSpPr>
        <p:spPr bwMode="auto">
          <a:xfrm flipH="1" flipV="1">
            <a:off x="2810554" y="3990858"/>
            <a:ext cx="15843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5" name="Line 1065"/>
          <p:cNvSpPr>
            <a:spLocks noChangeShapeType="1"/>
          </p:cNvSpPr>
          <p:nvPr/>
        </p:nvSpPr>
        <p:spPr bwMode="auto">
          <a:xfrm flipH="1" flipV="1">
            <a:off x="3458254" y="3990858"/>
            <a:ext cx="9366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6" name="Line 1066"/>
          <p:cNvSpPr>
            <a:spLocks noChangeShapeType="1"/>
          </p:cNvSpPr>
          <p:nvPr/>
        </p:nvSpPr>
        <p:spPr bwMode="auto">
          <a:xfrm flipH="1" flipV="1">
            <a:off x="4105954" y="3990858"/>
            <a:ext cx="2889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7" name="Line 1067"/>
          <p:cNvSpPr>
            <a:spLocks noChangeShapeType="1"/>
          </p:cNvSpPr>
          <p:nvPr/>
        </p:nvSpPr>
        <p:spPr bwMode="auto">
          <a:xfrm flipV="1">
            <a:off x="2521629" y="1327033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8" name="Line 1068"/>
          <p:cNvSpPr>
            <a:spLocks noChangeShapeType="1"/>
          </p:cNvSpPr>
          <p:nvPr/>
        </p:nvSpPr>
        <p:spPr bwMode="auto">
          <a:xfrm flipV="1">
            <a:off x="3169329" y="1327033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1" name="Line 1071"/>
          <p:cNvSpPr>
            <a:spLocks noChangeShapeType="1"/>
          </p:cNvSpPr>
          <p:nvPr/>
        </p:nvSpPr>
        <p:spPr bwMode="auto">
          <a:xfrm flipV="1">
            <a:off x="1658029" y="3127258"/>
            <a:ext cx="2447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2" name="Line 1072"/>
          <p:cNvSpPr>
            <a:spLocks noChangeShapeType="1"/>
          </p:cNvSpPr>
          <p:nvPr/>
        </p:nvSpPr>
        <p:spPr bwMode="auto">
          <a:xfrm flipV="1">
            <a:off x="1658029" y="3127258"/>
            <a:ext cx="18002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3" name="Line 1073"/>
          <p:cNvSpPr>
            <a:spLocks noChangeShapeType="1"/>
          </p:cNvSpPr>
          <p:nvPr/>
        </p:nvSpPr>
        <p:spPr bwMode="auto">
          <a:xfrm flipV="1">
            <a:off x="1658029" y="3127258"/>
            <a:ext cx="11525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4" name="Line 1074"/>
          <p:cNvSpPr>
            <a:spLocks noChangeShapeType="1"/>
          </p:cNvSpPr>
          <p:nvPr/>
        </p:nvSpPr>
        <p:spPr bwMode="auto">
          <a:xfrm flipV="1">
            <a:off x="1658029" y="3127258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5" name="Line 1075"/>
          <p:cNvSpPr>
            <a:spLocks noChangeShapeType="1"/>
          </p:cNvSpPr>
          <p:nvPr/>
        </p:nvSpPr>
        <p:spPr bwMode="auto">
          <a:xfrm flipV="1">
            <a:off x="1658029" y="312725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6" name="Line 1076"/>
          <p:cNvSpPr>
            <a:spLocks noChangeShapeType="1"/>
          </p:cNvSpPr>
          <p:nvPr/>
        </p:nvSpPr>
        <p:spPr bwMode="auto">
          <a:xfrm>
            <a:off x="1658029" y="3127258"/>
            <a:ext cx="2447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7" name="Line 1077"/>
          <p:cNvSpPr>
            <a:spLocks noChangeShapeType="1"/>
          </p:cNvSpPr>
          <p:nvPr/>
        </p:nvSpPr>
        <p:spPr bwMode="auto">
          <a:xfrm>
            <a:off x="2234291" y="3127258"/>
            <a:ext cx="18716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8" name="Line 1078"/>
          <p:cNvSpPr>
            <a:spLocks noChangeShapeType="1"/>
          </p:cNvSpPr>
          <p:nvPr/>
        </p:nvSpPr>
        <p:spPr bwMode="auto">
          <a:xfrm>
            <a:off x="2810554" y="3127258"/>
            <a:ext cx="1366837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9" name="Line 1079"/>
          <p:cNvSpPr>
            <a:spLocks noChangeShapeType="1"/>
          </p:cNvSpPr>
          <p:nvPr/>
        </p:nvSpPr>
        <p:spPr bwMode="auto">
          <a:xfrm>
            <a:off x="3458254" y="3127258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0" name="Line 1080"/>
          <p:cNvSpPr>
            <a:spLocks noChangeShapeType="1"/>
          </p:cNvSpPr>
          <p:nvPr/>
        </p:nvSpPr>
        <p:spPr bwMode="auto">
          <a:xfrm>
            <a:off x="4105954" y="312725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1" name="Line 1081"/>
          <p:cNvSpPr>
            <a:spLocks noChangeShapeType="1"/>
          </p:cNvSpPr>
          <p:nvPr/>
        </p:nvSpPr>
        <p:spPr bwMode="auto">
          <a:xfrm flipH="1" flipV="1">
            <a:off x="1658029" y="3127258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2" name="Line 1082"/>
          <p:cNvSpPr>
            <a:spLocks noChangeShapeType="1"/>
          </p:cNvSpPr>
          <p:nvPr/>
        </p:nvSpPr>
        <p:spPr bwMode="auto">
          <a:xfrm flipV="1">
            <a:off x="2234291" y="312725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3" name="Line 1083"/>
          <p:cNvSpPr>
            <a:spLocks noChangeShapeType="1"/>
          </p:cNvSpPr>
          <p:nvPr/>
        </p:nvSpPr>
        <p:spPr bwMode="auto">
          <a:xfrm flipV="1">
            <a:off x="2234291" y="3127258"/>
            <a:ext cx="5762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4" name="Line 1084"/>
          <p:cNvSpPr>
            <a:spLocks noChangeShapeType="1"/>
          </p:cNvSpPr>
          <p:nvPr/>
        </p:nvSpPr>
        <p:spPr bwMode="auto">
          <a:xfrm flipV="1">
            <a:off x="2234291" y="3127258"/>
            <a:ext cx="12239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5" name="Line 1085"/>
          <p:cNvSpPr>
            <a:spLocks noChangeShapeType="1"/>
          </p:cNvSpPr>
          <p:nvPr/>
        </p:nvSpPr>
        <p:spPr bwMode="auto">
          <a:xfrm flipV="1">
            <a:off x="2305729" y="3127258"/>
            <a:ext cx="18002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6" name="Line 1086"/>
          <p:cNvSpPr>
            <a:spLocks noChangeShapeType="1"/>
          </p:cNvSpPr>
          <p:nvPr/>
        </p:nvSpPr>
        <p:spPr bwMode="auto">
          <a:xfrm>
            <a:off x="1658029" y="3127258"/>
            <a:ext cx="11525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7" name="Line 1087"/>
          <p:cNvSpPr>
            <a:spLocks noChangeShapeType="1"/>
          </p:cNvSpPr>
          <p:nvPr/>
        </p:nvSpPr>
        <p:spPr bwMode="auto">
          <a:xfrm>
            <a:off x="2234291" y="3127258"/>
            <a:ext cx="5762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8" name="Line 1088"/>
          <p:cNvSpPr>
            <a:spLocks noChangeShapeType="1"/>
          </p:cNvSpPr>
          <p:nvPr/>
        </p:nvSpPr>
        <p:spPr bwMode="auto">
          <a:xfrm>
            <a:off x="2810554" y="312725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9" name="Line 1089"/>
          <p:cNvSpPr>
            <a:spLocks noChangeShapeType="1"/>
          </p:cNvSpPr>
          <p:nvPr/>
        </p:nvSpPr>
        <p:spPr bwMode="auto">
          <a:xfrm flipV="1">
            <a:off x="2810554" y="3127258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0" name="Line 1090"/>
          <p:cNvSpPr>
            <a:spLocks noChangeShapeType="1"/>
          </p:cNvSpPr>
          <p:nvPr/>
        </p:nvSpPr>
        <p:spPr bwMode="auto">
          <a:xfrm flipV="1">
            <a:off x="2810554" y="3127258"/>
            <a:ext cx="12954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1" name="Line 1091"/>
          <p:cNvSpPr>
            <a:spLocks noChangeShapeType="1"/>
          </p:cNvSpPr>
          <p:nvPr/>
        </p:nvSpPr>
        <p:spPr bwMode="auto">
          <a:xfrm>
            <a:off x="1586591" y="3127258"/>
            <a:ext cx="18716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2" name="Line 1092"/>
          <p:cNvSpPr>
            <a:spLocks noChangeShapeType="1"/>
          </p:cNvSpPr>
          <p:nvPr/>
        </p:nvSpPr>
        <p:spPr bwMode="auto">
          <a:xfrm>
            <a:off x="2234291" y="3127258"/>
            <a:ext cx="12239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3" name="Line 1093"/>
          <p:cNvSpPr>
            <a:spLocks noChangeShapeType="1"/>
          </p:cNvSpPr>
          <p:nvPr/>
        </p:nvSpPr>
        <p:spPr bwMode="auto">
          <a:xfrm>
            <a:off x="2810554" y="3127258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4" name="Line 1094"/>
          <p:cNvSpPr>
            <a:spLocks noChangeShapeType="1"/>
          </p:cNvSpPr>
          <p:nvPr/>
        </p:nvSpPr>
        <p:spPr bwMode="auto">
          <a:xfrm>
            <a:off x="3458254" y="312725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5" name="Line 1095"/>
          <p:cNvSpPr>
            <a:spLocks noChangeShapeType="1"/>
          </p:cNvSpPr>
          <p:nvPr/>
        </p:nvSpPr>
        <p:spPr bwMode="auto">
          <a:xfrm flipV="1">
            <a:off x="3458254" y="3127258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6" name="Line 1096"/>
          <p:cNvSpPr>
            <a:spLocks noChangeShapeType="1"/>
          </p:cNvSpPr>
          <p:nvPr/>
        </p:nvSpPr>
        <p:spPr bwMode="auto">
          <a:xfrm flipV="1">
            <a:off x="1513566" y="3990858"/>
            <a:ext cx="144463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7" name="Line 1097"/>
          <p:cNvSpPr>
            <a:spLocks noChangeShapeType="1"/>
          </p:cNvSpPr>
          <p:nvPr/>
        </p:nvSpPr>
        <p:spPr bwMode="auto">
          <a:xfrm flipV="1">
            <a:off x="1513566" y="3990858"/>
            <a:ext cx="7207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8" name="Line 1098"/>
          <p:cNvSpPr>
            <a:spLocks noChangeShapeType="1"/>
          </p:cNvSpPr>
          <p:nvPr/>
        </p:nvSpPr>
        <p:spPr bwMode="auto">
          <a:xfrm flipV="1">
            <a:off x="1513566" y="3990858"/>
            <a:ext cx="12969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9" name="Line 1099"/>
          <p:cNvSpPr>
            <a:spLocks noChangeShapeType="1"/>
          </p:cNvSpPr>
          <p:nvPr/>
        </p:nvSpPr>
        <p:spPr bwMode="auto">
          <a:xfrm flipV="1">
            <a:off x="1513566" y="3990858"/>
            <a:ext cx="19446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901" name="Text Box 1101"/>
          <p:cNvSpPr txBox="1">
            <a:spLocks noChangeArrowheads="1"/>
          </p:cNvSpPr>
          <p:nvPr/>
        </p:nvSpPr>
        <p:spPr bwMode="auto">
          <a:xfrm>
            <a:off x="794429" y="4992571"/>
            <a:ext cx="364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05902" name="Text Box 1102"/>
          <p:cNvSpPr txBox="1">
            <a:spLocks noChangeArrowheads="1"/>
          </p:cNvSpPr>
          <p:nvPr/>
        </p:nvSpPr>
        <p:spPr bwMode="auto">
          <a:xfrm>
            <a:off x="1297666" y="4998921"/>
            <a:ext cx="364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05903" name="Text Box 1103"/>
          <p:cNvSpPr txBox="1">
            <a:spLocks noChangeArrowheads="1"/>
          </p:cNvSpPr>
          <p:nvPr/>
        </p:nvSpPr>
        <p:spPr bwMode="auto">
          <a:xfrm>
            <a:off x="4256766" y="4998921"/>
            <a:ext cx="3654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</a:t>
            </a:r>
          </a:p>
        </p:txBody>
      </p:sp>
      <p:sp>
        <p:nvSpPr>
          <p:cNvPr id="205904" name="Text Box 1104"/>
          <p:cNvSpPr txBox="1">
            <a:spLocks noChangeArrowheads="1"/>
          </p:cNvSpPr>
          <p:nvPr/>
        </p:nvSpPr>
        <p:spPr bwMode="auto">
          <a:xfrm>
            <a:off x="2305729" y="4998921"/>
            <a:ext cx="1793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…..</a:t>
            </a:r>
          </a:p>
        </p:txBody>
      </p:sp>
      <p:sp>
        <p:nvSpPr>
          <p:cNvPr id="205905" name="Text Box 1105"/>
          <p:cNvSpPr txBox="1">
            <a:spLocks noChangeArrowheads="1"/>
          </p:cNvSpPr>
          <p:nvPr/>
        </p:nvSpPr>
        <p:spPr bwMode="auto">
          <a:xfrm>
            <a:off x="240296" y="3270133"/>
            <a:ext cx="1547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1st hidden </a:t>
            </a:r>
          </a:p>
          <a:p>
            <a:r>
              <a:rPr lang="en-US" sz="2000" dirty="0"/>
              <a:t>layer</a:t>
            </a:r>
          </a:p>
        </p:txBody>
      </p:sp>
      <p:sp>
        <p:nvSpPr>
          <p:cNvPr id="205906" name="Text Box 1106"/>
          <p:cNvSpPr txBox="1">
            <a:spLocks noChangeArrowheads="1"/>
          </p:cNvSpPr>
          <p:nvPr/>
        </p:nvSpPr>
        <p:spPr bwMode="auto">
          <a:xfrm>
            <a:off x="240296" y="2341446"/>
            <a:ext cx="1547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2nd hidden</a:t>
            </a:r>
          </a:p>
          <a:p>
            <a:r>
              <a:rPr lang="en-US" sz="2000" dirty="0"/>
              <a:t>layer</a:t>
            </a:r>
          </a:p>
        </p:txBody>
      </p:sp>
      <p:sp>
        <p:nvSpPr>
          <p:cNvPr id="205907" name="Text Box 1107"/>
          <p:cNvSpPr txBox="1">
            <a:spLocks noChangeArrowheads="1"/>
          </p:cNvSpPr>
          <p:nvPr/>
        </p:nvSpPr>
        <p:spPr bwMode="auto">
          <a:xfrm>
            <a:off x="203783" y="1542933"/>
            <a:ext cx="15478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Output layer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5755795"/>
            <a:ext cx="585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say that the input data, or features, are </a:t>
            </a:r>
            <a:r>
              <a:rPr lang="en-US" i="1" dirty="0">
                <a:solidFill>
                  <a:srgbClr val="FF0000"/>
                </a:solidFill>
              </a:rPr>
              <a:t>n </a:t>
            </a:r>
            <a:r>
              <a:rPr lang="en-US" dirty="0">
                <a:solidFill>
                  <a:srgbClr val="FF0000"/>
                </a:solidFill>
              </a:rPr>
              <a:t>dimensional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609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62" y="77326"/>
            <a:ext cx="5678488" cy="838200"/>
          </a:xfrm>
        </p:spPr>
        <p:txBody>
          <a:bodyPr/>
          <a:lstStyle/>
          <a:p>
            <a:r>
              <a:rPr lang="en-US" dirty="0"/>
              <a:t>Forward Propagation in a Cartoon</a:t>
            </a:r>
          </a:p>
        </p:txBody>
      </p:sp>
      <p:pic>
        <p:nvPicPr>
          <p:cNvPr id="4" name="Picture 3" descr="cartoon_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2" y="1453640"/>
            <a:ext cx="7827076" cy="50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598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075" y="0"/>
            <a:ext cx="6411392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Recursive (Deep) Feed Forward Neural Nets </a:t>
            </a:r>
            <a:br>
              <a:rPr lang="en-US" dirty="0"/>
            </a:br>
            <a:r>
              <a:rPr lang="en-US" sz="3100" dirty="0"/>
              <a:t>in 1 Slide (</a:t>
            </a:r>
            <a:r>
              <a:rPr lang="en-US" sz="3100" dirty="0">
                <a:sym typeface="Wingdings"/>
              </a:rPr>
              <a:t>)</a:t>
            </a:r>
            <a:endParaRPr lang="en-US" sz="3100" dirty="0"/>
          </a:p>
        </p:txBody>
      </p:sp>
      <p:pic>
        <p:nvPicPr>
          <p:cNvPr id="6" name="Picture 5" descr="N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34" y="1417638"/>
            <a:ext cx="3852059" cy="2481676"/>
          </a:xfrm>
          <a:prstGeom prst="rect">
            <a:avLst/>
          </a:prstGeom>
        </p:spPr>
      </p:pic>
      <p:pic>
        <p:nvPicPr>
          <p:cNvPr id="10" name="Picture 9" descr="activation_func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34" y="3771402"/>
            <a:ext cx="3613701" cy="2770773"/>
          </a:xfrm>
          <a:prstGeom prst="rect">
            <a:avLst/>
          </a:prstGeom>
        </p:spPr>
      </p:pic>
      <p:pic>
        <p:nvPicPr>
          <p:cNvPr id="3" name="Picture 2" descr="Error_surface_of_a_linear_neuron_with_two_input_weigh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27" y="4499138"/>
            <a:ext cx="3888243" cy="21681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0331" y="5299812"/>
            <a:ext cx="3940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 what then is learning?</a:t>
            </a:r>
          </a:p>
        </p:txBody>
      </p:sp>
      <p:sp>
        <p:nvSpPr>
          <p:cNvPr id="9" name="TextBox 8"/>
          <p:cNvSpPr txBox="1"/>
          <p:nvPr/>
        </p:nvSpPr>
        <p:spPr>
          <a:xfrm rot="19642046">
            <a:off x="5306570" y="3416382"/>
            <a:ext cx="4106262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Where do the weights come from?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7693" y="1417638"/>
            <a:ext cx="5413722" cy="3557774"/>
            <a:chOff x="97693" y="1417638"/>
            <a:chExt cx="5413722" cy="3557774"/>
          </a:xfrm>
        </p:grpSpPr>
        <p:grpSp>
          <p:nvGrpSpPr>
            <p:cNvPr id="26" name="Group 25"/>
            <p:cNvGrpSpPr/>
            <p:nvPr/>
          </p:nvGrpSpPr>
          <p:grpSpPr>
            <a:xfrm>
              <a:off x="97693" y="1417638"/>
              <a:ext cx="5413722" cy="3010542"/>
              <a:chOff x="97693" y="1417638"/>
              <a:chExt cx="5413722" cy="3010542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97693" y="1417638"/>
                <a:ext cx="5413722" cy="3010542"/>
                <a:chOff x="97693" y="1417638"/>
                <a:chExt cx="5413722" cy="3010542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97693" y="1417638"/>
                  <a:ext cx="5192275" cy="3010542"/>
                  <a:chOff x="97693" y="1417638"/>
                  <a:chExt cx="5192275" cy="3010542"/>
                </a:xfrm>
              </p:grpSpPr>
              <p:pic>
                <p:nvPicPr>
                  <p:cNvPr id="8" name="Picture 7" descr="NN1__1.gif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693" y="1417638"/>
                    <a:ext cx="4640216" cy="3010542"/>
                  </a:xfrm>
                  <a:prstGeom prst="rect">
                    <a:avLst/>
                  </a:prstGeom>
                </p:spPr>
              </p:pic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620163" y="2785056"/>
                    <a:ext cx="669805" cy="307777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i="1" dirty="0"/>
                      <a:t>h</a:t>
                    </a:r>
                    <a:r>
                      <a:rPr lang="en-US" sz="1400" baseline="-25000" dirty="0"/>
                      <a:t>θ</a:t>
                    </a:r>
                    <a:r>
                      <a:rPr lang="en-US" sz="1400" i="1" dirty="0"/>
                      <a:t>(x</a:t>
                    </a:r>
                    <a:r>
                      <a:rPr lang="en-US" sz="1400" i="1" baseline="30000" dirty="0"/>
                      <a:t>(i)</a:t>
                    </a:r>
                    <a:r>
                      <a:rPr lang="en-US" sz="1400" i="1" dirty="0"/>
                      <a:t>)</a:t>
                    </a:r>
                    <a:endParaRPr lang="en-US" sz="1400" i="1" baseline="-25000" dirty="0"/>
                  </a:p>
                </p:txBody>
              </p:sp>
            </p:grpSp>
            <p:cxnSp>
              <p:nvCxnSpPr>
                <p:cNvPr id="18" name="Straight Arrow Connector 17"/>
                <p:cNvCxnSpPr/>
                <p:nvPr/>
              </p:nvCxnSpPr>
              <p:spPr>
                <a:xfrm flipV="1">
                  <a:off x="4956767" y="3228332"/>
                  <a:ext cx="0" cy="38810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>
                  <a:off x="4423858" y="3616437"/>
                  <a:ext cx="108755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hypothesis</a:t>
                  </a:r>
                  <a:endParaRPr lang="en-US" dirty="0"/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4620163" y="2348574"/>
                <a:ext cx="7406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(x</a:t>
                </a:r>
                <a:r>
                  <a:rPr lang="en-US" sz="1400" i="1" baseline="30000" dirty="0"/>
                  <a:t>(i)</a:t>
                </a:r>
                <a:r>
                  <a:rPr lang="en-US" sz="1400" i="1" dirty="0"/>
                  <a:t>,y</a:t>
                </a:r>
                <a:r>
                  <a:rPr lang="en-US" sz="1400" i="1" baseline="30000" dirty="0"/>
                  <a:t>(i)</a:t>
                </a:r>
                <a:r>
                  <a:rPr lang="en-US" sz="1400" i="1" dirty="0"/>
                  <a:t>)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225176" y="4499138"/>
              <a:ext cx="2166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Forward Propagation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449294" y="4975412"/>
              <a:ext cx="143435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252871" y="3228332"/>
            <a:ext cx="6046233" cy="3247919"/>
            <a:chOff x="252871" y="3228332"/>
            <a:chExt cx="6046233" cy="3247919"/>
          </a:xfrm>
        </p:grpSpPr>
        <p:grpSp>
          <p:nvGrpSpPr>
            <p:cNvPr id="14" name="Group 13"/>
            <p:cNvGrpSpPr/>
            <p:nvPr/>
          </p:nvGrpSpPr>
          <p:grpSpPr>
            <a:xfrm>
              <a:off x="252871" y="5121992"/>
              <a:ext cx="6046233" cy="1354259"/>
              <a:chOff x="252871" y="5173465"/>
              <a:chExt cx="6046233" cy="1354259"/>
            </a:xfrm>
          </p:grpSpPr>
          <p:pic>
            <p:nvPicPr>
              <p:cNvPr id="7" name="Picture 6" descr="cost_functio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872" y="5173465"/>
                <a:ext cx="4137660" cy="70104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52871" y="5696727"/>
                <a:ext cx="6046233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Learning is the adjusting of the weights </a:t>
                </a:r>
                <a:r>
                  <a:rPr lang="en-US" sz="1600" dirty="0" err="1"/>
                  <a:t>w</a:t>
                </a:r>
                <a:r>
                  <a:rPr lang="en-US" sz="1600" baseline="-25000" dirty="0" err="1"/>
                  <a:t>i,j</a:t>
                </a:r>
                <a:r>
                  <a:rPr lang="en-US" sz="1600" baseline="-25000" dirty="0"/>
                  <a:t> </a:t>
                </a:r>
                <a:r>
                  <a:rPr lang="en-US" sz="1600" dirty="0"/>
                  <a:t>such that </a:t>
                </a:r>
              </a:p>
              <a:p>
                <a:r>
                  <a:rPr lang="en-US" sz="1600" dirty="0"/>
                  <a:t>the cost function </a:t>
                </a:r>
                <a:r>
                  <a:rPr lang="en-US" sz="1600" i="1" dirty="0"/>
                  <a:t>J(</a:t>
                </a:r>
                <a:r>
                  <a:rPr lang="en-US" sz="1600" b="1" dirty="0"/>
                  <a:t>θ</a:t>
                </a:r>
                <a:r>
                  <a:rPr lang="en-US" sz="1600" i="1" dirty="0"/>
                  <a:t>)</a:t>
                </a:r>
                <a:r>
                  <a:rPr lang="en-US" sz="1600" dirty="0"/>
                  <a:t> is minimized (a form of </a:t>
                </a:r>
                <a:r>
                  <a:rPr lang="en-US" sz="1600" dirty="0" err="1"/>
                  <a:t>Hebbian</a:t>
                </a:r>
                <a:r>
                  <a:rPr lang="en-US" sz="1600" dirty="0"/>
                  <a:t> learning).</a:t>
                </a:r>
              </a:p>
              <a:p>
                <a:r>
                  <a:rPr lang="en-US" sz="1600" dirty="0"/>
                  <a:t>Simple learning procedure: </a:t>
                </a:r>
                <a:r>
                  <a:rPr lang="en-US" sz="1600" i="1" dirty="0"/>
                  <a:t>Back Propagation </a:t>
                </a:r>
                <a:r>
                  <a:rPr lang="en-US" sz="1600" dirty="0"/>
                  <a:t>(of the error signal)</a:t>
                </a:r>
              </a:p>
            </p:txBody>
          </p:sp>
        </p:grpSp>
        <p:cxnSp>
          <p:nvCxnSpPr>
            <p:cNvPr id="23" name="Straight Arrow Connector 22"/>
            <p:cNvCxnSpPr/>
            <p:nvPr/>
          </p:nvCxnSpPr>
          <p:spPr>
            <a:xfrm flipV="1">
              <a:off x="3104594" y="3228332"/>
              <a:ext cx="1633315" cy="207148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034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 animBg="1"/>
      <p:bldP spid="9" grpId="1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Thanks!</a:t>
            </a:r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5837238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4766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Required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T. Mitchell Book Ch. 4;</a:t>
            </a:r>
          </a:p>
          <a:p>
            <a:r>
              <a:rPr lang="en-CA" dirty="0"/>
              <a:t>Lecture notes + Related material (see slides comments);</a:t>
            </a:r>
          </a:p>
        </p:txBody>
      </p:sp>
    </p:spTree>
    <p:extLst>
      <p:ext uri="{BB962C8B-B14F-4D97-AF65-F5344CB8AC3E}">
        <p14:creationId xmlns:p14="http://schemas.microsoft.com/office/powerpoint/2010/main" val="2974578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121" y="115888"/>
            <a:ext cx="5678488" cy="838200"/>
          </a:xfrm>
        </p:spPr>
        <p:txBody>
          <a:bodyPr/>
          <a:lstStyle/>
          <a:p>
            <a:r>
              <a:rPr lang="en-CA" dirty="0"/>
              <a:t>How do Perceptron ANNs work...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 descr="Screen Shot 2017-11-11 at 10.15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282700"/>
            <a:ext cx="3771900" cy="185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0400" y="1159470"/>
            <a:ext cx="467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Trebuchet MS"/>
                <a:cs typeface="Trebuchet MS"/>
              </a:rPr>
              <a:t>1. weights</a:t>
            </a:r>
            <a:r>
              <a:rPr lang="en-US" sz="1800" dirty="0">
                <a:latin typeface="Trebuchet MS"/>
                <a:cs typeface="Trebuchet MS"/>
              </a:rPr>
              <a:t>, </a:t>
            </a:r>
            <a:r>
              <a:rPr lang="en-US" sz="1800" i="1" dirty="0">
                <a:latin typeface="Trebuchet MS"/>
                <a:cs typeface="Trebuchet MS"/>
              </a:rPr>
              <a:t>w</a:t>
            </a:r>
            <a:r>
              <a:rPr lang="en-US" sz="1800" dirty="0">
                <a:latin typeface="Trebuchet MS"/>
                <a:cs typeface="Trebuchet MS"/>
              </a:rPr>
              <a:t>1,</a:t>
            </a:r>
            <a:r>
              <a:rPr lang="en-US" sz="1800" i="1" dirty="0">
                <a:latin typeface="Trebuchet MS"/>
                <a:cs typeface="Trebuchet MS"/>
              </a:rPr>
              <a:t>w</a:t>
            </a:r>
            <a:r>
              <a:rPr lang="en-US" sz="1800" dirty="0">
                <a:latin typeface="Trebuchet MS"/>
                <a:cs typeface="Trebuchet MS"/>
              </a:rPr>
              <a:t>2,…, real numbers expressing the importance of the respective inputs to the output.</a:t>
            </a:r>
            <a:endParaRPr lang="en-CA" sz="1800" dirty="0"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70400" y="2413000"/>
            <a:ext cx="4394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latin typeface="Trebuchet MS"/>
                <a:cs typeface="Trebuchet MS"/>
              </a:rPr>
              <a:t>2. The neuron's output, 0 or 1, is determined by whether the weighted sum ∑</a:t>
            </a:r>
            <a:r>
              <a:rPr lang="en-CA" sz="1800" i="1" baseline="-25000" dirty="0">
                <a:latin typeface="Trebuchet MS"/>
                <a:cs typeface="Trebuchet MS"/>
              </a:rPr>
              <a:t>j</a:t>
            </a:r>
            <a:r>
              <a:rPr lang="en-CA" sz="1800" i="1" dirty="0">
                <a:latin typeface="Trebuchet MS"/>
                <a:cs typeface="Trebuchet MS"/>
              </a:rPr>
              <a:t>w</a:t>
            </a:r>
            <a:r>
              <a:rPr lang="en-CA" sz="1800" i="1" baseline="-25000" dirty="0">
                <a:latin typeface="Trebuchet MS"/>
                <a:cs typeface="Trebuchet MS"/>
              </a:rPr>
              <a:t>j</a:t>
            </a:r>
            <a:r>
              <a:rPr lang="en-CA" sz="1800" i="1" dirty="0">
                <a:latin typeface="Trebuchet MS"/>
                <a:cs typeface="Trebuchet MS"/>
              </a:rPr>
              <a:t>x</a:t>
            </a:r>
            <a:r>
              <a:rPr lang="en-CA" sz="1800" i="1" baseline="-25000" dirty="0">
                <a:latin typeface="Trebuchet MS"/>
                <a:cs typeface="Trebuchet MS"/>
              </a:rPr>
              <a:t>j</a:t>
            </a:r>
            <a:r>
              <a:rPr lang="en-CA" sz="1800" dirty="0">
                <a:latin typeface="Trebuchet MS"/>
                <a:cs typeface="Trebuchet MS"/>
              </a:rPr>
              <a:t> is less than or greater than some </a:t>
            </a:r>
            <a:r>
              <a:rPr lang="en-CA" sz="1800" i="1" dirty="0">
                <a:latin typeface="Trebuchet MS"/>
                <a:cs typeface="Trebuchet MS"/>
              </a:rPr>
              <a:t>threshold value T</a:t>
            </a:r>
            <a:r>
              <a:rPr lang="en-CA" sz="1800" dirty="0">
                <a:latin typeface="Trebuchet MS"/>
                <a:cs typeface="Trebuchet MS"/>
              </a:rPr>
              <a:t>:</a:t>
            </a:r>
          </a:p>
          <a:p>
            <a:endParaRPr lang="en-CA" sz="1800" dirty="0">
              <a:latin typeface="Trebuchet MS"/>
              <a:cs typeface="Trebuchet MS"/>
            </a:endParaRPr>
          </a:p>
          <a:p>
            <a:r>
              <a:rPr lang="en-CA" sz="1800" dirty="0">
                <a:latin typeface="Trebuchet MS"/>
                <a:cs typeface="Trebuchet MS"/>
              </a:rPr>
              <a:t> </a:t>
            </a:r>
          </a:p>
        </p:txBody>
      </p:sp>
      <p:pic>
        <p:nvPicPr>
          <p:cNvPr id="9" name="Picture 8" descr="Screen Shot 2017-11-11 at 10.21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50" y="3595827"/>
            <a:ext cx="2222500" cy="571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8011" y="1998917"/>
            <a:ext cx="384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8166" y="1582959"/>
            <a:ext cx="448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31585" y="1991377"/>
            <a:ext cx="448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9947" y="2411905"/>
            <a:ext cx="448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DC9BF6-AF70-594C-B9BC-E4A148CBBE10}"/>
              </a:ext>
            </a:extLst>
          </p:cNvPr>
          <p:cNvSpPr/>
          <p:nvPr/>
        </p:nvSpPr>
        <p:spPr bwMode="auto">
          <a:xfrm>
            <a:off x="6585995" y="3595827"/>
            <a:ext cx="1078455" cy="571500"/>
          </a:xfrm>
          <a:prstGeom prst="rect">
            <a:avLst/>
          </a:prstGeom>
          <a:solidFill>
            <a:schemeClr val="accent1">
              <a:alpha val="22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862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121" y="115888"/>
            <a:ext cx="5678488" cy="838200"/>
          </a:xfrm>
        </p:spPr>
        <p:txBody>
          <a:bodyPr/>
          <a:lstStyle/>
          <a:p>
            <a:r>
              <a:rPr lang="en-CA" dirty="0"/>
              <a:t>How do Perceptron ANNs work...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13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 descr="Screen Shot 2017-11-11 at 10.15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282700"/>
            <a:ext cx="3771900" cy="185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0400" y="1159470"/>
            <a:ext cx="467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Trebuchet MS"/>
                <a:cs typeface="Trebuchet MS"/>
              </a:rPr>
              <a:t>1. weights</a:t>
            </a:r>
            <a:r>
              <a:rPr lang="en-US" sz="1800" dirty="0">
                <a:latin typeface="Trebuchet MS"/>
                <a:cs typeface="Trebuchet MS"/>
              </a:rPr>
              <a:t>, </a:t>
            </a:r>
            <a:r>
              <a:rPr lang="en-US" sz="1800" i="1" dirty="0">
                <a:latin typeface="Trebuchet MS"/>
                <a:cs typeface="Trebuchet MS"/>
              </a:rPr>
              <a:t>w</a:t>
            </a:r>
            <a:r>
              <a:rPr lang="en-US" sz="1800" dirty="0">
                <a:latin typeface="Trebuchet MS"/>
                <a:cs typeface="Trebuchet MS"/>
              </a:rPr>
              <a:t>1,</a:t>
            </a:r>
            <a:r>
              <a:rPr lang="en-US" sz="1800" i="1" dirty="0">
                <a:latin typeface="Trebuchet MS"/>
                <a:cs typeface="Trebuchet MS"/>
              </a:rPr>
              <a:t>w</a:t>
            </a:r>
            <a:r>
              <a:rPr lang="en-US" sz="1800" dirty="0">
                <a:latin typeface="Trebuchet MS"/>
                <a:cs typeface="Trebuchet MS"/>
              </a:rPr>
              <a:t>2,…, real numbers expressing the importance of the respective inputs to the output.</a:t>
            </a:r>
            <a:endParaRPr lang="en-CA" sz="1800" dirty="0"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70400" y="2413000"/>
            <a:ext cx="4394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latin typeface="Trebuchet MS"/>
                <a:cs typeface="Trebuchet MS"/>
              </a:rPr>
              <a:t>2. The neuron's output, 0 or 1, is determined by whether the weighted sum ∑</a:t>
            </a:r>
            <a:r>
              <a:rPr lang="en-CA" sz="1800" i="1" baseline="-25000" dirty="0">
                <a:latin typeface="Trebuchet MS"/>
                <a:cs typeface="Trebuchet MS"/>
              </a:rPr>
              <a:t>j</a:t>
            </a:r>
            <a:r>
              <a:rPr lang="en-CA" sz="1800" i="1" dirty="0">
                <a:latin typeface="Trebuchet MS"/>
                <a:cs typeface="Trebuchet MS"/>
              </a:rPr>
              <a:t>w</a:t>
            </a:r>
            <a:r>
              <a:rPr lang="en-CA" sz="1800" i="1" baseline="-25000" dirty="0">
                <a:latin typeface="Trebuchet MS"/>
                <a:cs typeface="Trebuchet MS"/>
              </a:rPr>
              <a:t>j</a:t>
            </a:r>
            <a:r>
              <a:rPr lang="en-CA" sz="1800" i="1" dirty="0">
                <a:latin typeface="Trebuchet MS"/>
                <a:cs typeface="Trebuchet MS"/>
              </a:rPr>
              <a:t>x</a:t>
            </a:r>
            <a:r>
              <a:rPr lang="en-CA" sz="1800" i="1" baseline="-25000" dirty="0">
                <a:latin typeface="Trebuchet MS"/>
                <a:cs typeface="Trebuchet MS"/>
              </a:rPr>
              <a:t>j</a:t>
            </a:r>
            <a:r>
              <a:rPr lang="en-CA" sz="1800" dirty="0">
                <a:latin typeface="Trebuchet MS"/>
                <a:cs typeface="Trebuchet MS"/>
              </a:rPr>
              <a:t> is less than or greater than some </a:t>
            </a:r>
            <a:r>
              <a:rPr lang="en-CA" sz="1800" i="1" dirty="0">
                <a:latin typeface="Trebuchet MS"/>
                <a:cs typeface="Trebuchet MS"/>
              </a:rPr>
              <a:t>threshold value T</a:t>
            </a:r>
            <a:r>
              <a:rPr lang="en-CA" sz="1800" dirty="0">
                <a:latin typeface="Trebuchet MS"/>
                <a:cs typeface="Trebuchet MS"/>
              </a:rPr>
              <a:t>:</a:t>
            </a:r>
          </a:p>
          <a:p>
            <a:endParaRPr lang="en-CA" sz="1800" dirty="0">
              <a:latin typeface="Trebuchet MS"/>
              <a:cs typeface="Trebuchet MS"/>
            </a:endParaRPr>
          </a:p>
          <a:p>
            <a:r>
              <a:rPr lang="en-CA" sz="1800" dirty="0">
                <a:latin typeface="Trebuchet MS"/>
                <a:cs typeface="Trebuchet MS"/>
              </a:rPr>
              <a:t> </a:t>
            </a:r>
          </a:p>
        </p:txBody>
      </p:sp>
      <p:pic>
        <p:nvPicPr>
          <p:cNvPr id="9" name="Picture 8" descr="Screen Shot 2017-11-11 at 10.21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50" y="3595827"/>
            <a:ext cx="2222500" cy="571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01000" y="4025900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latin typeface="Trebuchet MS"/>
                <a:cs typeface="Trebuchet MS"/>
              </a:rPr>
              <a:t>  - Bias!</a:t>
            </a:r>
          </a:p>
          <a:p>
            <a:endParaRPr lang="en-CA" sz="1800" dirty="0">
              <a:latin typeface="Trebuchet MS"/>
              <a:cs typeface="Trebuchet MS"/>
            </a:endParaRPr>
          </a:p>
          <a:p>
            <a:r>
              <a:rPr lang="en-CA" sz="1800" dirty="0">
                <a:latin typeface="Trebuchet MS"/>
                <a:cs typeface="Trebuchet MS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578600" y="3721100"/>
            <a:ext cx="1085850" cy="3048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7740650" y="3873500"/>
            <a:ext cx="336550" cy="3446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>
          <a:xfrm>
            <a:off x="6019800" y="4460052"/>
            <a:ext cx="3124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>
                <a:latin typeface="Trebuchet MS"/>
                <a:cs typeface="Trebuchet MS"/>
              </a:rPr>
              <a:t>3. Bias -&gt; a measure of how easy it is to get the perceptron to output a 1 (i.e., the threshold but negated)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98011" y="1998917"/>
            <a:ext cx="384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8166" y="1582959"/>
            <a:ext cx="448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31585" y="1991377"/>
            <a:ext cx="448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9947" y="2411905"/>
            <a:ext cx="448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w3</a:t>
            </a:r>
          </a:p>
        </p:txBody>
      </p:sp>
    </p:spTree>
    <p:extLst>
      <p:ext uri="{BB962C8B-B14F-4D97-AF65-F5344CB8AC3E}">
        <p14:creationId xmlns:p14="http://schemas.microsoft.com/office/powerpoint/2010/main" val="1949313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 Example...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14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08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pic>
        <p:nvPicPr>
          <p:cNvPr id="9" name="Picture 8" descr="Screen Shot 2017-11-11 at 10.2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3860800"/>
            <a:ext cx="2222500" cy="571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8019" y="4675832"/>
            <a:ext cx="2557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Bias == - threshold</a:t>
            </a:r>
          </a:p>
        </p:txBody>
      </p:sp>
    </p:spTree>
    <p:extLst>
      <p:ext uri="{BB962C8B-B14F-4D97-AF65-F5344CB8AC3E}">
        <p14:creationId xmlns:p14="http://schemas.microsoft.com/office/powerpoint/2010/main" val="934244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15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08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pic>
        <p:nvPicPr>
          <p:cNvPr id="9" name="Picture 8" descr="Screen Shot 2017-11-11 at 10.2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3860800"/>
            <a:ext cx="2222500" cy="571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8019" y="4675832"/>
            <a:ext cx="2557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Bias == - threshold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5331" y="2307944"/>
            <a:ext cx="351761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For the sake of argument </a:t>
            </a:r>
          </a:p>
          <a:p>
            <a:r>
              <a:rPr lang="en-CA" b="1" dirty="0">
                <a:solidFill>
                  <a:srgbClr val="FF0000"/>
                </a:solidFill>
              </a:rPr>
              <a:t>Let’s assume -2,-2 and 3 </a:t>
            </a:r>
          </a:p>
          <a:p>
            <a:r>
              <a:rPr lang="en-CA" b="1" dirty="0">
                <a:solidFill>
                  <a:srgbClr val="FF0000"/>
                </a:solidFill>
              </a:rPr>
              <a:t>were picked at random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194" y="3924300"/>
            <a:ext cx="1581150" cy="2237696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 bwMode="auto">
          <a:xfrm>
            <a:off x="4460677" y="2164498"/>
            <a:ext cx="4292668" cy="1491038"/>
          </a:xfrm>
          <a:prstGeom prst="cloudCallout">
            <a:avLst>
              <a:gd name="adj1" fmla="val 24268"/>
              <a:gd name="adj2" fmla="val 72545"/>
            </a:avLst>
          </a:prstGeom>
          <a:solidFill>
            <a:schemeClr val="accent1">
              <a:alpha val="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18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16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08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38758" y="3815873"/>
            <a:ext cx="576170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Bias == - threshold... Lets bring the threshold on the other side of the equation...</a:t>
            </a:r>
          </a:p>
        </p:txBody>
      </p:sp>
    </p:spTree>
    <p:extLst>
      <p:ext uri="{BB962C8B-B14F-4D97-AF65-F5344CB8AC3E}">
        <p14:creationId xmlns:p14="http://schemas.microsoft.com/office/powerpoint/2010/main" val="247985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17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08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pic>
        <p:nvPicPr>
          <p:cNvPr id="9" name="Picture 8" descr="Screen Shot 2017-11-11 at 10.21.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r="60857"/>
          <a:stretch/>
        </p:blipFill>
        <p:spPr>
          <a:xfrm>
            <a:off x="3071832" y="4985991"/>
            <a:ext cx="869950" cy="50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38758" y="3815873"/>
            <a:ext cx="576170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Bias == - threshold... Lets bring the threshold on the other side of the equation...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34516" y="4975944"/>
            <a:ext cx="1990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 threshold &gt; 0</a:t>
            </a:r>
          </a:p>
        </p:txBody>
      </p:sp>
    </p:spTree>
    <p:extLst>
      <p:ext uri="{BB962C8B-B14F-4D97-AF65-F5344CB8AC3E}">
        <p14:creationId xmlns:p14="http://schemas.microsoft.com/office/powerpoint/2010/main" val="1928590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18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08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38758" y="3815873"/>
            <a:ext cx="576170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Bias == - threshold... Lets bring the threshold on the other side of the equation...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67415" y="5150973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Bias!</a:t>
            </a:r>
            <a:r>
              <a:rPr lang="en-CA" dirty="0"/>
              <a:t> </a:t>
            </a:r>
            <a:r>
              <a:rPr lang="en-CA" dirty="0">
                <a:sym typeface="Wingdings"/>
              </a:rPr>
              <a:t></a:t>
            </a:r>
            <a:r>
              <a:rPr lang="en-CA" dirty="0"/>
              <a:t> - threshold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9800" y="4692396"/>
            <a:ext cx="3124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>
                <a:latin typeface="Trebuchet MS"/>
                <a:cs typeface="Trebuchet MS"/>
              </a:rPr>
              <a:t>3. Bias -&gt; a measure of how easy it is to get the perceptron to output a 1 (i.e., the threshold but negated)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88954" y="5708059"/>
            <a:ext cx="102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971074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19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08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38758" y="3815873"/>
            <a:ext cx="576170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Bias == - threshold... Lets bring the threshold on the other side of the equation...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67415" y="5150973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Bias!</a:t>
            </a:r>
            <a:r>
              <a:rPr lang="en-CA" dirty="0"/>
              <a:t> </a:t>
            </a:r>
            <a:r>
              <a:rPr lang="en-CA" dirty="0">
                <a:sym typeface="Wingdings"/>
              </a:rPr>
              <a:t></a:t>
            </a:r>
            <a:r>
              <a:rPr lang="en-CA" dirty="0"/>
              <a:t> - threshold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9800" y="4692396"/>
            <a:ext cx="3124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>
                <a:latin typeface="Trebuchet MS"/>
                <a:cs typeface="Trebuchet MS"/>
              </a:rPr>
              <a:t>3. Bias -&gt; a measure of how easy it is to get the perceptron to output a 1 (i.e., the threshold but negated)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88954" y="5708059"/>
            <a:ext cx="1576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/>
              <a:t>Because...</a:t>
            </a:r>
          </a:p>
        </p:txBody>
      </p:sp>
    </p:spTree>
    <p:extLst>
      <p:ext uri="{BB962C8B-B14F-4D97-AF65-F5344CB8AC3E}">
        <p14:creationId xmlns:p14="http://schemas.microsoft.com/office/powerpoint/2010/main" val="429330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3C49E-6645-C047-B781-81A38DC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today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3D947-D56F-BD47-A9CC-AFC34753D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t.h</a:t>
            </a:r>
            <a:r>
              <a:rPr lang="it-IT" dirty="0"/>
              <a:t>. are </a:t>
            </a:r>
            <a:r>
              <a:rPr lang="it-IT" dirty="0" err="1"/>
              <a:t>ANNs</a:t>
            </a:r>
            <a:r>
              <a:rPr lang="it-IT" dirty="0"/>
              <a:t>?</a:t>
            </a:r>
          </a:p>
          <a:p>
            <a:endParaRPr lang="it-IT" dirty="0"/>
          </a:p>
          <a:p>
            <a:r>
              <a:rPr lang="it-IT" dirty="0" err="1"/>
              <a:t>What</a:t>
            </a:r>
            <a:r>
              <a:rPr lang="it-IT" dirty="0"/>
              <a:t> are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functioning</a:t>
            </a:r>
            <a:r>
              <a:rPr lang="it-IT" dirty="0"/>
              <a:t> </a:t>
            </a:r>
            <a:r>
              <a:rPr lang="it-IT" dirty="0" err="1"/>
              <a:t>principles</a:t>
            </a:r>
            <a:r>
              <a:rPr lang="it-IT" dirty="0"/>
              <a:t>?</a:t>
            </a:r>
          </a:p>
          <a:p>
            <a:endParaRPr lang="it-IT" dirty="0"/>
          </a:p>
          <a:p>
            <a:r>
              <a:rPr lang="it-IT" dirty="0" err="1"/>
              <a:t>When</a:t>
            </a:r>
            <a:r>
              <a:rPr lang="it-IT" dirty="0"/>
              <a:t> do I use </a:t>
            </a:r>
            <a:r>
              <a:rPr lang="it-IT" dirty="0" err="1"/>
              <a:t>them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37246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Now... Let’s look for a baseline for our NAND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20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08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38758" y="3815873"/>
            <a:ext cx="576170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Bias == - threshold... Lets bring the threshold on the other side of the equation...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67415" y="5150973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Bias!</a:t>
            </a:r>
            <a:r>
              <a:rPr lang="en-CA" dirty="0"/>
              <a:t> </a:t>
            </a:r>
            <a:r>
              <a:rPr lang="en-CA" dirty="0">
                <a:sym typeface="Wingdings"/>
              </a:rPr>
              <a:t></a:t>
            </a:r>
            <a:r>
              <a:rPr lang="en-CA" dirty="0"/>
              <a:t> - threshold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9800" y="4692396"/>
            <a:ext cx="3124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>
                <a:latin typeface="Trebuchet MS"/>
                <a:cs typeface="Trebuchet MS"/>
              </a:rPr>
              <a:t>3. Bias -&gt; a measure of how easy it is to get the perceptron to output a 1 (i.e., the threshold but negated)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88954" y="5708059"/>
            <a:ext cx="1576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/>
              <a:t>Because...</a:t>
            </a:r>
          </a:p>
        </p:txBody>
      </p:sp>
    </p:spTree>
    <p:extLst>
      <p:ext uri="{BB962C8B-B14F-4D97-AF65-F5344CB8AC3E}">
        <p14:creationId xmlns:p14="http://schemas.microsoft.com/office/powerpoint/2010/main" val="3697355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Now... Let’s look for a baseline for our NAND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21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08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2096" y="2338923"/>
            <a:ext cx="805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NAND </a:t>
            </a:r>
            <a:r>
              <a:rPr lang="en-CA" dirty="0">
                <a:sym typeface="Wingdings"/>
              </a:rPr>
              <a:t> </a:t>
            </a:r>
            <a:r>
              <a:rPr lang="en-CA" dirty="0"/>
              <a:t>!AND operator </a:t>
            </a:r>
            <a:r>
              <a:rPr lang="en-CA" dirty="0">
                <a:sym typeface="Wingdings"/>
              </a:rPr>
              <a:t> Boolean Logic, negation of the conjunction of two formulae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1508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Now... Let’s look for a baseline for our NAND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22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08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2096" y="2338923"/>
            <a:ext cx="805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NAND </a:t>
            </a:r>
            <a:r>
              <a:rPr lang="en-CA" dirty="0">
                <a:sym typeface="Wingdings"/>
              </a:rPr>
              <a:t> </a:t>
            </a:r>
            <a:r>
              <a:rPr lang="en-CA" dirty="0"/>
              <a:t>!AND operator </a:t>
            </a:r>
            <a:r>
              <a:rPr lang="en-CA" dirty="0">
                <a:sym typeface="Wingdings"/>
              </a:rPr>
              <a:t> </a:t>
            </a:r>
            <a:r>
              <a:rPr lang="en-CA" b="1" dirty="0">
                <a:solidFill>
                  <a:srgbClr val="FF0000"/>
                </a:solidFill>
                <a:sym typeface="Wingdings"/>
              </a:rPr>
              <a:t>Boolean Logic</a:t>
            </a:r>
            <a:r>
              <a:rPr lang="en-CA" dirty="0">
                <a:sym typeface="Wingdings"/>
              </a:rPr>
              <a:t>, negation of the conjunction of two formulae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 bwMode="auto">
          <a:xfrm>
            <a:off x="4089400" y="2164497"/>
            <a:ext cx="2276357" cy="716560"/>
          </a:xfrm>
          <a:prstGeom prst="rect">
            <a:avLst/>
          </a:prstGeom>
          <a:solidFill>
            <a:schemeClr val="accent1">
              <a:alpha val="2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81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Now... Let’s look for a baseline for our NAND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23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08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2096" y="2338923"/>
            <a:ext cx="805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NAND </a:t>
            </a:r>
            <a:r>
              <a:rPr lang="en-CA" dirty="0">
                <a:sym typeface="Wingdings"/>
              </a:rPr>
              <a:t> </a:t>
            </a:r>
            <a:r>
              <a:rPr lang="en-CA" dirty="0"/>
              <a:t>!AND operator </a:t>
            </a:r>
            <a:r>
              <a:rPr lang="en-CA" dirty="0">
                <a:sym typeface="Wingdings"/>
              </a:rPr>
              <a:t> </a:t>
            </a:r>
            <a:r>
              <a:rPr lang="en-CA" b="1" dirty="0">
                <a:solidFill>
                  <a:srgbClr val="FF0000"/>
                </a:solidFill>
                <a:sym typeface="Wingdings"/>
              </a:rPr>
              <a:t>Boolean Logic</a:t>
            </a:r>
            <a:r>
              <a:rPr lang="en-CA" dirty="0">
                <a:sym typeface="Wingdings"/>
              </a:rPr>
              <a:t>, negation of the conjunction of two formulae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 bwMode="auto">
          <a:xfrm>
            <a:off x="4089400" y="2164497"/>
            <a:ext cx="2276357" cy="716560"/>
          </a:xfrm>
          <a:prstGeom prst="rect">
            <a:avLst/>
          </a:prstGeom>
          <a:solidFill>
            <a:schemeClr val="accent1">
              <a:alpha val="2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0854" y="3239634"/>
            <a:ext cx="3154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b="1" dirty="0"/>
              <a:t>Truth Tables!</a:t>
            </a:r>
          </a:p>
        </p:txBody>
      </p:sp>
    </p:spTree>
    <p:extLst>
      <p:ext uri="{BB962C8B-B14F-4D97-AF65-F5344CB8AC3E}">
        <p14:creationId xmlns:p14="http://schemas.microsoft.com/office/powerpoint/2010/main" val="979177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Now... Let’s look for a baseline for our NAND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24</a:t>
            </a:fld>
            <a:r>
              <a:rPr lang="it-IT"/>
              <a:t> -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93776" y="3530106"/>
            <a:ext cx="2704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NAND Truth Table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0" y="1074693"/>
            <a:ext cx="4336099" cy="51549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4646538" y="3376723"/>
            <a:ext cx="2989273" cy="2852903"/>
          </a:xfrm>
          <a:prstGeom prst="rect">
            <a:avLst/>
          </a:prstGeom>
          <a:solidFill>
            <a:schemeClr val="accent1">
              <a:alpha val="14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6377" y="4677845"/>
            <a:ext cx="3066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 These are the rules of the game...</a:t>
            </a:r>
          </a:p>
        </p:txBody>
      </p:sp>
    </p:spTree>
    <p:extLst>
      <p:ext uri="{BB962C8B-B14F-4D97-AF65-F5344CB8AC3E}">
        <p14:creationId xmlns:p14="http://schemas.microsoft.com/office/powerpoint/2010/main" val="89149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Now... Let’s look for a baseline for our NAND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25</a:t>
            </a:fld>
            <a:r>
              <a:rPr lang="it-IT"/>
              <a:t> -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93776" y="3530106"/>
            <a:ext cx="2704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NAND Truth Table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0" y="1074693"/>
            <a:ext cx="4336099" cy="51549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4646538" y="3376723"/>
            <a:ext cx="2989273" cy="2852903"/>
          </a:xfrm>
          <a:prstGeom prst="rect">
            <a:avLst/>
          </a:prstGeom>
          <a:solidFill>
            <a:schemeClr val="accent1">
              <a:alpha val="14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6377" y="4677845"/>
            <a:ext cx="30667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 These are the rules of the game...</a:t>
            </a:r>
          </a:p>
          <a:p>
            <a:r>
              <a:rPr lang="en-CA" b="1" dirty="0"/>
              <a:t>- This is the function to approximate!</a:t>
            </a:r>
          </a:p>
        </p:txBody>
      </p:sp>
    </p:spTree>
    <p:extLst>
      <p:ext uri="{BB962C8B-B14F-4D97-AF65-F5344CB8AC3E}">
        <p14:creationId xmlns:p14="http://schemas.microsoft.com/office/powerpoint/2010/main" val="2271642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 to our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26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pic>
        <p:nvPicPr>
          <p:cNvPr id="9" name="Picture 8" descr="Screen Shot 2017-11-11 at 10.21.1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r="60857"/>
          <a:stretch/>
        </p:blipFill>
        <p:spPr>
          <a:xfrm>
            <a:off x="3941782" y="3235672"/>
            <a:ext cx="869950" cy="50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4466" y="3225625"/>
            <a:ext cx="1990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 threshold &gt; 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8935" y="4538439"/>
            <a:ext cx="430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This is my computational model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941782" y="2989484"/>
            <a:ext cx="2853584" cy="934816"/>
          </a:xfrm>
          <a:prstGeom prst="rect">
            <a:avLst/>
          </a:prstGeom>
          <a:solidFill>
            <a:schemeClr val="accent1">
              <a:alpha val="17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2" name="Straight Arrow Connector 11"/>
          <p:cNvCxnSpPr>
            <a:stCxn id="3" idx="0"/>
          </p:cNvCxnSpPr>
          <p:nvPr/>
        </p:nvCxnSpPr>
        <p:spPr bwMode="auto">
          <a:xfrm flipV="1">
            <a:off x="2911327" y="3924300"/>
            <a:ext cx="1178073" cy="61413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11473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 to our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27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pic>
        <p:nvPicPr>
          <p:cNvPr id="9" name="Picture 8" descr="Screen Shot 2017-11-11 at 10.21.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r="60857"/>
          <a:stretch/>
        </p:blipFill>
        <p:spPr>
          <a:xfrm>
            <a:off x="3941782" y="3235672"/>
            <a:ext cx="869950" cy="50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4466" y="3225625"/>
            <a:ext cx="1990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 threshold &gt; 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47962" r="9639"/>
          <a:stretch/>
        </p:blipFill>
        <p:spPr>
          <a:xfrm>
            <a:off x="4804465" y="4036670"/>
            <a:ext cx="3203069" cy="21929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8935" y="4538439"/>
            <a:ext cx="3501229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These are the rules that the</a:t>
            </a:r>
          </a:p>
          <a:p>
            <a:r>
              <a:rPr lang="en-CA" dirty="0"/>
              <a:t>Model should be trained to </a:t>
            </a:r>
          </a:p>
          <a:p>
            <a:r>
              <a:rPr lang="en-CA" dirty="0"/>
              <a:t>Match...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281565" y="3928099"/>
            <a:ext cx="2376484" cy="2301526"/>
          </a:xfrm>
          <a:prstGeom prst="rect">
            <a:avLst/>
          </a:prstGeom>
          <a:solidFill>
            <a:schemeClr val="accent1">
              <a:alpha val="17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4" name="Straight Arrow Connector 13"/>
          <p:cNvCxnSpPr>
            <a:stCxn id="12" idx="3"/>
          </p:cNvCxnSpPr>
          <p:nvPr/>
        </p:nvCxnSpPr>
        <p:spPr bwMode="auto">
          <a:xfrm flipV="1">
            <a:off x="4260164" y="4838184"/>
            <a:ext cx="1000644" cy="30041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0555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What’s my ML Goal?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28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pic>
        <p:nvPicPr>
          <p:cNvPr id="9" name="Picture 8" descr="Screen Shot 2017-11-11 at 10.21.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r="60857"/>
          <a:stretch/>
        </p:blipFill>
        <p:spPr>
          <a:xfrm>
            <a:off x="3941782" y="3235672"/>
            <a:ext cx="869950" cy="50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4466" y="3225625"/>
            <a:ext cx="1990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 threshold &gt; 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47962" r="9639"/>
          <a:stretch/>
        </p:blipFill>
        <p:spPr>
          <a:xfrm>
            <a:off x="4804465" y="4036670"/>
            <a:ext cx="3203069" cy="21929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8935" y="4538439"/>
            <a:ext cx="24781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do I formulate my ML training campaign?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281565" y="3928099"/>
            <a:ext cx="2376484" cy="2301526"/>
          </a:xfrm>
          <a:prstGeom prst="rect">
            <a:avLst/>
          </a:prstGeom>
          <a:solidFill>
            <a:schemeClr val="accent1">
              <a:alpha val="17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4" name="Straight Arrow Connector 13"/>
          <p:cNvCxnSpPr>
            <a:stCxn id="12" idx="3"/>
          </p:cNvCxnSpPr>
          <p:nvPr/>
        </p:nvCxnSpPr>
        <p:spPr bwMode="auto">
          <a:xfrm flipV="1">
            <a:off x="3237088" y="4838186"/>
            <a:ext cx="2023721" cy="48508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3941782" y="3142074"/>
            <a:ext cx="2853584" cy="545216"/>
          </a:xfrm>
          <a:prstGeom prst="rect">
            <a:avLst/>
          </a:prstGeom>
          <a:solidFill>
            <a:schemeClr val="accent1">
              <a:alpha val="17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 bwMode="auto">
          <a:xfrm flipV="1">
            <a:off x="3237088" y="3794129"/>
            <a:ext cx="1373205" cy="152914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39138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Here’s what should happen...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29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5200" y="4432300"/>
            <a:ext cx="6784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00 </a:t>
            </a:r>
            <a:r>
              <a:rPr lang="is-IS" dirty="0">
                <a:sym typeface="Wingdings"/>
              </a:rPr>
              <a:t></a:t>
            </a:r>
            <a:r>
              <a:rPr lang="mr-IN" dirty="0"/>
              <a:t>(−2)∗0+(−2)∗0+3=3</a:t>
            </a:r>
            <a:r>
              <a:rPr lang="it-IT" dirty="0"/>
              <a:t> &gt; 0 </a:t>
            </a:r>
            <a:r>
              <a:rPr lang="it-IT" dirty="0">
                <a:sym typeface="Wingdings"/>
              </a:rPr>
              <a:t> </a:t>
            </a:r>
            <a:r>
              <a:rPr lang="it-IT" dirty="0" err="1">
                <a:sym typeface="Wingdings"/>
              </a:rPr>
              <a:t>perceptron</a:t>
            </a:r>
            <a:r>
              <a:rPr lang="it-IT" dirty="0">
                <a:sym typeface="Wingdings"/>
              </a:rPr>
              <a:t> “</a:t>
            </a:r>
            <a:r>
              <a:rPr lang="it-IT" dirty="0" err="1">
                <a:sym typeface="Wingdings"/>
              </a:rPr>
              <a:t>fires</a:t>
            </a:r>
            <a:r>
              <a:rPr lang="it-IT" dirty="0">
                <a:sym typeface="Wingdings"/>
              </a:rPr>
              <a:t>”</a:t>
            </a:r>
            <a:r>
              <a:rPr lang="is-IS" dirty="0">
                <a:sym typeface="Wingdings"/>
              </a:rPr>
              <a:t> 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9147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Machine-Learning </a:t>
            </a:r>
            <a:r>
              <a:rPr lang="en-CA" dirty="0" err="1"/>
              <a:t>Callback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Machine-Learning includes several techniques, not a single one;</a:t>
            </a:r>
          </a:p>
          <a:p>
            <a:endParaRPr lang="en-CA" dirty="0"/>
          </a:p>
          <a:p>
            <a:r>
              <a:rPr lang="en-CA" dirty="0"/>
              <a:t>Combination of multiple approaches and angles are also possible (known as “ensemble” techniques);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5592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Here’s what should happen...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30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5200" y="4432300"/>
            <a:ext cx="6784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00 </a:t>
            </a:r>
            <a:r>
              <a:rPr lang="is-IS" dirty="0">
                <a:sym typeface="Wingdings"/>
              </a:rPr>
              <a:t></a:t>
            </a:r>
            <a:r>
              <a:rPr lang="mr-IN" dirty="0"/>
              <a:t>(−2)∗0+(−2)∗0+3=3</a:t>
            </a:r>
            <a:r>
              <a:rPr lang="it-IT" dirty="0"/>
              <a:t> &gt; 0 </a:t>
            </a:r>
            <a:r>
              <a:rPr lang="it-IT" dirty="0">
                <a:sym typeface="Wingdings"/>
              </a:rPr>
              <a:t> </a:t>
            </a:r>
            <a:r>
              <a:rPr lang="it-IT" dirty="0" err="1">
                <a:sym typeface="Wingdings"/>
              </a:rPr>
              <a:t>perceptron</a:t>
            </a:r>
            <a:r>
              <a:rPr lang="it-IT" dirty="0">
                <a:sym typeface="Wingdings"/>
              </a:rPr>
              <a:t> “</a:t>
            </a:r>
            <a:r>
              <a:rPr lang="it-IT" dirty="0" err="1">
                <a:sym typeface="Wingdings"/>
              </a:rPr>
              <a:t>fires</a:t>
            </a:r>
            <a:r>
              <a:rPr lang="it-IT" dirty="0">
                <a:sym typeface="Wingdings"/>
              </a:rPr>
              <a:t>”</a:t>
            </a:r>
            <a:r>
              <a:rPr lang="is-IS" dirty="0">
                <a:sym typeface="Wingdings"/>
              </a:rPr>
              <a:t> 1</a:t>
            </a:r>
          </a:p>
          <a:p>
            <a:r>
              <a:rPr lang="is-IS" dirty="0">
                <a:sym typeface="Wingdings"/>
              </a:rPr>
              <a:t>01 </a:t>
            </a:r>
            <a:r>
              <a:rPr lang="mr-IN" dirty="0"/>
              <a:t>(−2)∗0+(−2)∗</a:t>
            </a:r>
            <a:r>
              <a:rPr lang="it-IT" dirty="0"/>
              <a:t>1</a:t>
            </a:r>
            <a:r>
              <a:rPr lang="mr-IN" dirty="0"/>
              <a:t>+3=</a:t>
            </a:r>
            <a:r>
              <a:rPr lang="it-IT" dirty="0"/>
              <a:t>1 &gt; 0 </a:t>
            </a:r>
            <a:r>
              <a:rPr lang="it-IT" dirty="0">
                <a:sym typeface="Wingdings"/>
              </a:rPr>
              <a:t> </a:t>
            </a:r>
            <a:r>
              <a:rPr lang="it-IT" dirty="0" err="1">
                <a:sym typeface="Wingdings"/>
              </a:rPr>
              <a:t>perceptron</a:t>
            </a:r>
            <a:r>
              <a:rPr lang="it-IT" dirty="0">
                <a:sym typeface="Wingdings"/>
              </a:rPr>
              <a:t> “</a:t>
            </a:r>
            <a:r>
              <a:rPr lang="it-IT" dirty="0" err="1">
                <a:sym typeface="Wingdings"/>
              </a:rPr>
              <a:t>fires</a:t>
            </a:r>
            <a:r>
              <a:rPr lang="it-IT" dirty="0">
                <a:sym typeface="Wingdings"/>
              </a:rPr>
              <a:t>” 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5083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Here’s what should happen...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31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5200" y="4432300"/>
            <a:ext cx="734047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00 </a:t>
            </a:r>
            <a:r>
              <a:rPr lang="is-IS" dirty="0">
                <a:sym typeface="Wingdings"/>
              </a:rPr>
              <a:t></a:t>
            </a:r>
            <a:r>
              <a:rPr lang="mr-IN" dirty="0"/>
              <a:t>(−2)∗0+(−2)∗0+3=3</a:t>
            </a:r>
            <a:r>
              <a:rPr lang="it-IT" dirty="0"/>
              <a:t> &gt; 0 </a:t>
            </a:r>
            <a:r>
              <a:rPr lang="it-IT" dirty="0">
                <a:sym typeface="Wingdings"/>
              </a:rPr>
              <a:t> </a:t>
            </a:r>
            <a:r>
              <a:rPr lang="it-IT" dirty="0" err="1">
                <a:sym typeface="Wingdings"/>
              </a:rPr>
              <a:t>perceptron</a:t>
            </a:r>
            <a:r>
              <a:rPr lang="it-IT" dirty="0">
                <a:sym typeface="Wingdings"/>
              </a:rPr>
              <a:t> “</a:t>
            </a:r>
            <a:r>
              <a:rPr lang="it-IT" dirty="0" err="1">
                <a:sym typeface="Wingdings"/>
              </a:rPr>
              <a:t>fires</a:t>
            </a:r>
            <a:r>
              <a:rPr lang="it-IT" dirty="0">
                <a:sym typeface="Wingdings"/>
              </a:rPr>
              <a:t>”</a:t>
            </a:r>
            <a:r>
              <a:rPr lang="is-IS" dirty="0">
                <a:sym typeface="Wingdings"/>
              </a:rPr>
              <a:t> 1</a:t>
            </a:r>
          </a:p>
          <a:p>
            <a:r>
              <a:rPr lang="is-IS" dirty="0">
                <a:sym typeface="Wingdings"/>
              </a:rPr>
              <a:t>01 </a:t>
            </a:r>
            <a:r>
              <a:rPr lang="mr-IN" dirty="0"/>
              <a:t>(−2)∗0+(−2)∗</a:t>
            </a:r>
            <a:r>
              <a:rPr lang="it-IT" dirty="0"/>
              <a:t>1</a:t>
            </a:r>
            <a:r>
              <a:rPr lang="mr-IN" dirty="0"/>
              <a:t>+3=</a:t>
            </a:r>
            <a:r>
              <a:rPr lang="it-IT" dirty="0"/>
              <a:t>1 &gt; 0 </a:t>
            </a:r>
            <a:r>
              <a:rPr lang="it-IT" dirty="0">
                <a:sym typeface="Wingdings"/>
              </a:rPr>
              <a:t> </a:t>
            </a:r>
            <a:r>
              <a:rPr lang="it-IT" dirty="0" err="1">
                <a:sym typeface="Wingdings"/>
              </a:rPr>
              <a:t>perceptron</a:t>
            </a:r>
            <a:r>
              <a:rPr lang="it-IT" dirty="0">
                <a:sym typeface="Wingdings"/>
              </a:rPr>
              <a:t> “</a:t>
            </a:r>
            <a:r>
              <a:rPr lang="it-IT" dirty="0" err="1">
                <a:sym typeface="Wingdings"/>
              </a:rPr>
              <a:t>fires</a:t>
            </a:r>
            <a:r>
              <a:rPr lang="it-IT" dirty="0">
                <a:sym typeface="Wingdings"/>
              </a:rPr>
              <a:t>” 1</a:t>
            </a:r>
          </a:p>
          <a:p>
            <a:r>
              <a:rPr lang="it-IT" dirty="0">
                <a:sym typeface="Wingdings"/>
              </a:rPr>
              <a:t>10  &lt;</a:t>
            </a:r>
            <a:r>
              <a:rPr lang="it-IT" dirty="0" err="1">
                <a:sym typeface="Wingdings"/>
              </a:rPr>
              <a:t>same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as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above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only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inverted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values</a:t>
            </a:r>
            <a:r>
              <a:rPr lang="it-IT" dirty="0">
                <a:sym typeface="Wingdings"/>
              </a:rPr>
              <a:t> of X</a:t>
            </a:r>
            <a:r>
              <a:rPr lang="it-IT" baseline="-25000" dirty="0">
                <a:sym typeface="Wingdings"/>
              </a:rPr>
              <a:t>1</a:t>
            </a:r>
            <a:r>
              <a:rPr lang="it-IT" dirty="0">
                <a:sym typeface="Wingdings"/>
              </a:rPr>
              <a:t> and X</a:t>
            </a:r>
            <a:r>
              <a:rPr lang="it-IT" baseline="-25000" dirty="0">
                <a:sym typeface="Wingdings"/>
              </a:rPr>
              <a:t>2</a:t>
            </a:r>
            <a:r>
              <a:rPr lang="it-IT" dirty="0">
                <a:sym typeface="Wingding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34764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Here’s what should happen...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32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5200" y="4432300"/>
            <a:ext cx="7340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00 </a:t>
            </a:r>
            <a:r>
              <a:rPr lang="is-IS" dirty="0">
                <a:sym typeface="Wingdings"/>
              </a:rPr>
              <a:t></a:t>
            </a:r>
            <a:r>
              <a:rPr lang="mr-IN" dirty="0"/>
              <a:t>(−2)∗0+(−2)∗0+3=3</a:t>
            </a:r>
            <a:r>
              <a:rPr lang="it-IT" dirty="0"/>
              <a:t> &gt; 0 </a:t>
            </a:r>
            <a:r>
              <a:rPr lang="it-IT" dirty="0">
                <a:sym typeface="Wingdings"/>
              </a:rPr>
              <a:t> </a:t>
            </a:r>
            <a:r>
              <a:rPr lang="it-IT" dirty="0" err="1">
                <a:sym typeface="Wingdings"/>
              </a:rPr>
              <a:t>perceptron</a:t>
            </a:r>
            <a:r>
              <a:rPr lang="it-IT" dirty="0">
                <a:sym typeface="Wingdings"/>
              </a:rPr>
              <a:t> “</a:t>
            </a:r>
            <a:r>
              <a:rPr lang="it-IT" dirty="0" err="1">
                <a:sym typeface="Wingdings"/>
              </a:rPr>
              <a:t>fires</a:t>
            </a:r>
            <a:r>
              <a:rPr lang="it-IT" dirty="0">
                <a:sym typeface="Wingdings"/>
              </a:rPr>
              <a:t>”</a:t>
            </a:r>
            <a:r>
              <a:rPr lang="is-IS" dirty="0">
                <a:sym typeface="Wingdings"/>
              </a:rPr>
              <a:t> 1</a:t>
            </a:r>
          </a:p>
          <a:p>
            <a:r>
              <a:rPr lang="is-IS" dirty="0">
                <a:sym typeface="Wingdings"/>
              </a:rPr>
              <a:t>01 </a:t>
            </a:r>
            <a:r>
              <a:rPr lang="mr-IN" dirty="0"/>
              <a:t>(−2)∗0+(−2)∗</a:t>
            </a:r>
            <a:r>
              <a:rPr lang="it-IT" dirty="0"/>
              <a:t>1</a:t>
            </a:r>
            <a:r>
              <a:rPr lang="mr-IN" dirty="0"/>
              <a:t>+3=</a:t>
            </a:r>
            <a:r>
              <a:rPr lang="it-IT" dirty="0"/>
              <a:t>1 &gt; 0 </a:t>
            </a:r>
            <a:r>
              <a:rPr lang="it-IT" dirty="0">
                <a:sym typeface="Wingdings"/>
              </a:rPr>
              <a:t> </a:t>
            </a:r>
            <a:r>
              <a:rPr lang="it-IT" dirty="0" err="1">
                <a:sym typeface="Wingdings"/>
              </a:rPr>
              <a:t>perceptron</a:t>
            </a:r>
            <a:r>
              <a:rPr lang="it-IT" dirty="0">
                <a:sym typeface="Wingdings"/>
              </a:rPr>
              <a:t> “</a:t>
            </a:r>
            <a:r>
              <a:rPr lang="it-IT" dirty="0" err="1">
                <a:sym typeface="Wingdings"/>
              </a:rPr>
              <a:t>fires</a:t>
            </a:r>
            <a:r>
              <a:rPr lang="it-IT" dirty="0">
                <a:sym typeface="Wingdings"/>
              </a:rPr>
              <a:t>” 1</a:t>
            </a:r>
          </a:p>
          <a:p>
            <a:r>
              <a:rPr lang="it-IT" dirty="0">
                <a:sym typeface="Wingdings"/>
              </a:rPr>
              <a:t>10  &lt;</a:t>
            </a:r>
            <a:r>
              <a:rPr lang="it-IT" dirty="0" err="1">
                <a:sym typeface="Wingdings"/>
              </a:rPr>
              <a:t>same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as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above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only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inverted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values</a:t>
            </a:r>
            <a:r>
              <a:rPr lang="it-IT" dirty="0">
                <a:sym typeface="Wingdings"/>
              </a:rPr>
              <a:t> of X</a:t>
            </a:r>
            <a:r>
              <a:rPr lang="it-IT" baseline="-25000" dirty="0">
                <a:sym typeface="Wingdings"/>
              </a:rPr>
              <a:t>1</a:t>
            </a:r>
            <a:r>
              <a:rPr lang="it-IT" dirty="0">
                <a:sym typeface="Wingdings"/>
              </a:rPr>
              <a:t> and X</a:t>
            </a:r>
            <a:r>
              <a:rPr lang="it-IT" baseline="-25000" dirty="0">
                <a:sym typeface="Wingdings"/>
              </a:rPr>
              <a:t>2</a:t>
            </a:r>
            <a:r>
              <a:rPr lang="it-IT" dirty="0">
                <a:sym typeface="Wingdings"/>
              </a:rPr>
              <a:t>&gt;</a:t>
            </a:r>
          </a:p>
          <a:p>
            <a:r>
              <a:rPr lang="it-IT" dirty="0">
                <a:sym typeface="Wingdings"/>
              </a:rPr>
              <a:t>11  </a:t>
            </a:r>
            <a:r>
              <a:rPr lang="mr-IN" dirty="0"/>
              <a:t>(−2)∗1+(−2)∗1+3=−1</a:t>
            </a:r>
            <a:r>
              <a:rPr lang="it-IT" dirty="0"/>
              <a:t>&lt; 0 </a:t>
            </a:r>
            <a:r>
              <a:rPr lang="it-IT" dirty="0">
                <a:sym typeface="Wingdings"/>
              </a:rPr>
              <a:t> </a:t>
            </a:r>
            <a:r>
              <a:rPr lang="it-IT" dirty="0" err="1">
                <a:sym typeface="Wingdings"/>
              </a:rPr>
              <a:t>perceptron</a:t>
            </a:r>
            <a:r>
              <a:rPr lang="it-IT" dirty="0">
                <a:sym typeface="Wingdings"/>
              </a:rPr>
              <a:t> “</a:t>
            </a:r>
            <a:r>
              <a:rPr lang="it-IT" dirty="0" err="1">
                <a:sym typeface="Wingdings"/>
              </a:rPr>
              <a:t>fires</a:t>
            </a:r>
            <a:r>
              <a:rPr lang="it-IT" dirty="0">
                <a:sym typeface="Wingdings"/>
              </a:rPr>
              <a:t>” 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7901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Hold on a sec...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33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5200" y="4432300"/>
            <a:ext cx="7340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00 </a:t>
            </a:r>
            <a:r>
              <a:rPr lang="is-IS" dirty="0">
                <a:sym typeface="Wingdings"/>
              </a:rPr>
              <a:t></a:t>
            </a:r>
            <a:r>
              <a:rPr lang="mr-IN" dirty="0"/>
              <a:t>(−2)∗0+(−2)∗0+3=3</a:t>
            </a:r>
            <a:r>
              <a:rPr lang="it-IT" dirty="0"/>
              <a:t> &gt; 0 </a:t>
            </a:r>
            <a:r>
              <a:rPr lang="it-IT" dirty="0">
                <a:sym typeface="Wingdings"/>
              </a:rPr>
              <a:t> </a:t>
            </a:r>
            <a:r>
              <a:rPr lang="it-IT" dirty="0" err="1">
                <a:sym typeface="Wingdings"/>
              </a:rPr>
              <a:t>perceptron</a:t>
            </a:r>
            <a:r>
              <a:rPr lang="it-IT" dirty="0">
                <a:sym typeface="Wingdings"/>
              </a:rPr>
              <a:t> “</a:t>
            </a:r>
            <a:r>
              <a:rPr lang="it-IT" dirty="0" err="1">
                <a:sym typeface="Wingdings"/>
              </a:rPr>
              <a:t>fires</a:t>
            </a:r>
            <a:r>
              <a:rPr lang="it-IT" dirty="0">
                <a:sym typeface="Wingdings"/>
              </a:rPr>
              <a:t>”</a:t>
            </a:r>
            <a:r>
              <a:rPr lang="is-IS" dirty="0">
                <a:sym typeface="Wingdings"/>
              </a:rPr>
              <a:t> 1</a:t>
            </a:r>
          </a:p>
          <a:p>
            <a:r>
              <a:rPr lang="is-IS" dirty="0">
                <a:sym typeface="Wingdings"/>
              </a:rPr>
              <a:t>01 </a:t>
            </a:r>
            <a:r>
              <a:rPr lang="mr-IN" dirty="0"/>
              <a:t>(−2)∗0+(−2)∗</a:t>
            </a:r>
            <a:r>
              <a:rPr lang="it-IT" dirty="0"/>
              <a:t>1</a:t>
            </a:r>
            <a:r>
              <a:rPr lang="mr-IN" dirty="0"/>
              <a:t>+3=</a:t>
            </a:r>
            <a:r>
              <a:rPr lang="it-IT" dirty="0"/>
              <a:t>1 &gt; 0 </a:t>
            </a:r>
            <a:r>
              <a:rPr lang="it-IT" dirty="0">
                <a:sym typeface="Wingdings"/>
              </a:rPr>
              <a:t> </a:t>
            </a:r>
            <a:r>
              <a:rPr lang="it-IT" dirty="0" err="1">
                <a:sym typeface="Wingdings"/>
              </a:rPr>
              <a:t>perceptron</a:t>
            </a:r>
            <a:r>
              <a:rPr lang="it-IT" dirty="0">
                <a:sym typeface="Wingdings"/>
              </a:rPr>
              <a:t> “</a:t>
            </a:r>
            <a:r>
              <a:rPr lang="it-IT" dirty="0" err="1">
                <a:sym typeface="Wingdings"/>
              </a:rPr>
              <a:t>fires</a:t>
            </a:r>
            <a:r>
              <a:rPr lang="it-IT" dirty="0">
                <a:sym typeface="Wingdings"/>
              </a:rPr>
              <a:t>” 1</a:t>
            </a:r>
          </a:p>
          <a:p>
            <a:r>
              <a:rPr lang="it-IT" dirty="0">
                <a:sym typeface="Wingdings"/>
              </a:rPr>
              <a:t>10  &lt;</a:t>
            </a:r>
            <a:r>
              <a:rPr lang="it-IT" dirty="0" err="1">
                <a:sym typeface="Wingdings"/>
              </a:rPr>
              <a:t>same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as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above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only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inverted</a:t>
            </a:r>
            <a:r>
              <a:rPr lang="it-IT" dirty="0">
                <a:sym typeface="Wingdings"/>
              </a:rPr>
              <a:t> </a:t>
            </a:r>
            <a:r>
              <a:rPr lang="it-IT" dirty="0" err="1">
                <a:sym typeface="Wingdings"/>
              </a:rPr>
              <a:t>values</a:t>
            </a:r>
            <a:r>
              <a:rPr lang="it-IT" dirty="0">
                <a:sym typeface="Wingdings"/>
              </a:rPr>
              <a:t> of X</a:t>
            </a:r>
            <a:r>
              <a:rPr lang="it-IT" baseline="-25000" dirty="0">
                <a:sym typeface="Wingdings"/>
              </a:rPr>
              <a:t>1</a:t>
            </a:r>
            <a:r>
              <a:rPr lang="it-IT" dirty="0">
                <a:sym typeface="Wingdings"/>
              </a:rPr>
              <a:t> and X</a:t>
            </a:r>
            <a:r>
              <a:rPr lang="it-IT" baseline="-25000" dirty="0">
                <a:sym typeface="Wingdings"/>
              </a:rPr>
              <a:t>2</a:t>
            </a:r>
            <a:r>
              <a:rPr lang="it-IT" dirty="0">
                <a:sym typeface="Wingdings"/>
              </a:rPr>
              <a:t>&gt;</a:t>
            </a:r>
          </a:p>
          <a:p>
            <a:r>
              <a:rPr lang="it-IT" dirty="0">
                <a:sym typeface="Wingdings"/>
              </a:rPr>
              <a:t>11  </a:t>
            </a:r>
            <a:r>
              <a:rPr lang="mr-IN" dirty="0"/>
              <a:t>(−2)∗1+(−2)∗1+3=−1</a:t>
            </a:r>
            <a:r>
              <a:rPr lang="it-IT" dirty="0"/>
              <a:t>&lt; 0 </a:t>
            </a:r>
            <a:r>
              <a:rPr lang="it-IT" dirty="0">
                <a:sym typeface="Wingdings"/>
              </a:rPr>
              <a:t> </a:t>
            </a:r>
            <a:r>
              <a:rPr lang="it-IT" dirty="0" err="1">
                <a:sym typeface="Wingdings"/>
              </a:rPr>
              <a:t>perceptron</a:t>
            </a:r>
            <a:r>
              <a:rPr lang="it-IT" dirty="0">
                <a:sym typeface="Wingdings"/>
              </a:rPr>
              <a:t> “</a:t>
            </a:r>
            <a:r>
              <a:rPr lang="it-IT" dirty="0" err="1">
                <a:sym typeface="Wingdings"/>
              </a:rPr>
              <a:t>fires</a:t>
            </a:r>
            <a:r>
              <a:rPr lang="it-IT" dirty="0">
                <a:sym typeface="Wingdings"/>
              </a:rPr>
              <a:t>” 0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4336769" y="2788120"/>
            <a:ext cx="46645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The perceptron already does what</a:t>
            </a:r>
          </a:p>
          <a:p>
            <a:r>
              <a:rPr lang="en-CA" b="1" dirty="0"/>
              <a:t>It’s supposed to do!!!</a:t>
            </a:r>
          </a:p>
          <a:p>
            <a:r>
              <a:rPr lang="en-CA" sz="3200" b="1" dirty="0"/>
              <a:t>		Why?</a:t>
            </a:r>
          </a:p>
        </p:txBody>
      </p:sp>
    </p:spTree>
    <p:extLst>
      <p:ext uri="{BB962C8B-B14F-4D97-AF65-F5344CB8AC3E}">
        <p14:creationId xmlns:p14="http://schemas.microsoft.com/office/powerpoint/2010/main" val="3675243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Hold on a sec...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34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36769" y="2788120"/>
            <a:ext cx="43987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Remember when I told you that -2, -2 and 3...</a:t>
            </a:r>
            <a:r>
              <a:rPr lang="en-CA" sz="3200" b="1" dirty="0">
                <a:solidFill>
                  <a:srgbClr val="FF0000"/>
                </a:solidFill>
              </a:rPr>
              <a:t>Were RANDOM?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194" y="3924300"/>
            <a:ext cx="1581150" cy="2237696"/>
          </a:xfrm>
          <a:prstGeom prst="rect">
            <a:avLst/>
          </a:prstGeom>
        </p:spPr>
      </p:pic>
      <p:sp>
        <p:nvSpPr>
          <p:cNvPr id="10" name="Cloud Callout 9"/>
          <p:cNvSpPr/>
          <p:nvPr/>
        </p:nvSpPr>
        <p:spPr bwMode="auto">
          <a:xfrm>
            <a:off x="3727450" y="2433261"/>
            <a:ext cx="5008042" cy="2105177"/>
          </a:xfrm>
          <a:prstGeom prst="cloudCallout">
            <a:avLst>
              <a:gd name="adj1" fmla="val 24268"/>
              <a:gd name="adj2" fmla="val 72545"/>
            </a:avLst>
          </a:prstGeom>
          <a:solidFill>
            <a:schemeClr val="accent1">
              <a:alpha val="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849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Callout 9"/>
          <p:cNvSpPr/>
          <p:nvPr/>
        </p:nvSpPr>
        <p:spPr bwMode="auto">
          <a:xfrm>
            <a:off x="3727450" y="2433262"/>
            <a:ext cx="2313050" cy="1067378"/>
          </a:xfrm>
          <a:prstGeom prst="cloudCallout">
            <a:avLst>
              <a:gd name="adj1" fmla="val 93908"/>
              <a:gd name="adj2" fmla="val 120434"/>
            </a:avLst>
          </a:prstGeom>
          <a:solidFill>
            <a:schemeClr val="accent1">
              <a:alpha val="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Hold on a sec...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35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36769" y="2788120"/>
            <a:ext cx="43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I lied </a:t>
            </a:r>
            <a:r>
              <a:rPr lang="en-CA" b="1" dirty="0">
                <a:solidFill>
                  <a:srgbClr val="FF0000"/>
                </a:solidFill>
                <a:sym typeface="Wingdings"/>
              </a:rPr>
              <a:t></a:t>
            </a:r>
            <a:endParaRPr lang="en-CA" sz="32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9AD7D6-DA2B-3948-8773-31FDAE009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375" y="3604643"/>
            <a:ext cx="1949749" cy="257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2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Callout 9"/>
          <p:cNvSpPr/>
          <p:nvPr/>
        </p:nvSpPr>
        <p:spPr bwMode="auto">
          <a:xfrm>
            <a:off x="3752501" y="2433262"/>
            <a:ext cx="2845583" cy="1491038"/>
          </a:xfrm>
          <a:prstGeom prst="cloudCallout">
            <a:avLst>
              <a:gd name="adj1" fmla="val 78507"/>
              <a:gd name="adj2" fmla="val 55131"/>
            </a:avLst>
          </a:prstGeom>
          <a:solidFill>
            <a:schemeClr val="accent1">
              <a:alpha val="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Hold on a sec...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36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51352" y="2530234"/>
            <a:ext cx="4398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Everybody </a:t>
            </a:r>
            <a:br>
              <a:rPr lang="en-CA" b="1" dirty="0">
                <a:solidFill>
                  <a:srgbClr val="FF0000"/>
                </a:solidFill>
              </a:rPr>
            </a:br>
            <a:r>
              <a:rPr lang="en-CA" b="1" dirty="0">
                <a:solidFill>
                  <a:srgbClr val="FF0000"/>
                </a:solidFill>
              </a:rPr>
              <a:t>lies, including </a:t>
            </a:r>
            <a:br>
              <a:rPr lang="en-CA" b="1" dirty="0">
                <a:solidFill>
                  <a:srgbClr val="FF0000"/>
                </a:solidFill>
              </a:rPr>
            </a:br>
            <a:r>
              <a:rPr lang="en-CA" b="1">
                <a:solidFill>
                  <a:srgbClr val="FF0000"/>
                </a:solidFill>
              </a:rPr>
              <a:t>ML models.</a:t>
            </a:r>
            <a:endParaRPr lang="en-CA" sz="32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4930" r="26862"/>
          <a:stretch/>
        </p:blipFill>
        <p:spPr>
          <a:xfrm>
            <a:off x="7220809" y="3924300"/>
            <a:ext cx="1735404" cy="224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13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Hold on a sec...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37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9901" y="1333500"/>
            <a:ext cx="659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A single perceptron to calculate the !AND (NAND) expression between 2 </a:t>
            </a:r>
            <a:r>
              <a:rPr lang="en-CA" dirty="0" err="1">
                <a:latin typeface="Trebuchet MS"/>
                <a:cs typeface="Trebuchet MS"/>
              </a:rPr>
              <a:t>nums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19931" y="2803609"/>
            <a:ext cx="399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These numbers were </a:t>
            </a:r>
            <a:r>
              <a:rPr lang="en-CA" b="1" i="1" u="sng" dirty="0"/>
              <a:t>learned</a:t>
            </a:r>
            <a:r>
              <a:rPr lang="en-CA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139588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38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 descr="Screen Shot 2017-11-11 at 10.2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2260600"/>
            <a:ext cx="3492500" cy="1663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03087" y="1524000"/>
            <a:ext cx="54409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This perceptron successfully approximates</a:t>
            </a:r>
          </a:p>
          <a:p>
            <a:r>
              <a:rPr lang="en-CA" dirty="0"/>
              <a:t>The NAND logical function!</a:t>
            </a:r>
          </a:p>
          <a:p>
            <a:endParaRPr lang="en-CA" dirty="0"/>
          </a:p>
          <a:p>
            <a:pPr algn="ctr"/>
            <a:r>
              <a:rPr lang="en-CA" dirty="0"/>
              <a:t>                 f(x</a:t>
            </a:r>
            <a:r>
              <a:rPr lang="en-CA" baseline="-25000" dirty="0"/>
              <a:t>1</a:t>
            </a:r>
            <a:r>
              <a:rPr lang="en-CA" dirty="0"/>
              <a:t>,x</a:t>
            </a:r>
            <a:r>
              <a:rPr lang="en-CA" baseline="-25000" dirty="0"/>
              <a:t>2</a:t>
            </a:r>
            <a:r>
              <a:rPr lang="en-CA" dirty="0"/>
              <a:t>)= !</a:t>
            </a:r>
            <a:r>
              <a:rPr lang="en-CA" dirty="0">
                <a:latin typeface="ＭＳ ゴシック"/>
                <a:ea typeface="ＭＳ ゴシック"/>
                <a:cs typeface="ＭＳ ゴシック"/>
              </a:rPr>
              <a:t>∧</a:t>
            </a:r>
            <a:r>
              <a:rPr lang="en-CA" dirty="0"/>
              <a:t>(x</a:t>
            </a:r>
            <a:r>
              <a:rPr lang="en-CA" baseline="-25000" dirty="0"/>
              <a:t>1</a:t>
            </a:r>
            <a:r>
              <a:rPr lang="en-CA" dirty="0"/>
              <a:t>,x</a:t>
            </a:r>
            <a:r>
              <a:rPr lang="en-CA" baseline="-25000" dirty="0"/>
              <a:t>2</a:t>
            </a:r>
            <a:r>
              <a:rPr lang="en-CA" dirty="0"/>
              <a:t>);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2692400" y="1868628"/>
            <a:ext cx="838200" cy="78567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7484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156" y="115888"/>
            <a:ext cx="5678488" cy="838200"/>
          </a:xfrm>
        </p:spPr>
        <p:txBody>
          <a:bodyPr/>
          <a:lstStyle/>
          <a:p>
            <a:r>
              <a:rPr lang="en-CA" dirty="0"/>
              <a:t>How did we get there in the first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How were the values (-2,-2) and 3 set for the perceptron?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39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80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126" y="115888"/>
            <a:ext cx="5913080" cy="838200"/>
          </a:xfrm>
        </p:spPr>
        <p:txBody>
          <a:bodyPr/>
          <a:lstStyle/>
          <a:p>
            <a:r>
              <a:rPr lang="en-CA" dirty="0"/>
              <a:t>So, On our way to machine-learning...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8126" y="1313665"/>
            <a:ext cx="5946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>
                <a:solidFill>
                  <a:schemeClr val="accent6"/>
                </a:solidFill>
                <a:latin typeface="Trebuchet MS"/>
                <a:cs typeface="Trebuchet MS"/>
              </a:rPr>
              <a:t>Artificial Neural Networks!</a:t>
            </a:r>
          </a:p>
        </p:txBody>
      </p:sp>
    </p:spTree>
    <p:extLst>
      <p:ext uri="{BB962C8B-B14F-4D97-AF65-F5344CB8AC3E}">
        <p14:creationId xmlns:p14="http://schemas.microsoft.com/office/powerpoint/2010/main" val="2729285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491" y="115888"/>
            <a:ext cx="5678488" cy="838200"/>
          </a:xfrm>
        </p:spPr>
        <p:txBody>
          <a:bodyPr/>
          <a:lstStyle/>
          <a:p>
            <a:r>
              <a:rPr lang="en-CA" dirty="0"/>
              <a:t>How did we get there in the first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How were the values (-2,-2) and 3 set for the perceptron?</a:t>
            </a:r>
          </a:p>
          <a:p>
            <a:endParaRPr lang="en-CA" dirty="0"/>
          </a:p>
          <a:p>
            <a:r>
              <a:rPr lang="en-CA" dirty="0"/>
              <a:t>Start from randomized </a:t>
            </a:r>
            <a:r>
              <a:rPr lang="en-CA" dirty="0" err="1"/>
              <a:t>nums</a:t>
            </a:r>
            <a:r>
              <a:rPr lang="en-CA" dirty="0"/>
              <a:t> and “experiment” with them, until desired result shows up!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40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15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188" y="115888"/>
            <a:ext cx="5678488" cy="838200"/>
          </a:xfrm>
        </p:spPr>
        <p:txBody>
          <a:bodyPr/>
          <a:lstStyle/>
          <a:p>
            <a:r>
              <a:rPr lang="en-CA" dirty="0"/>
              <a:t>How did we get there in the first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How were the values (-2,-2) and 3 set for the perceptron?</a:t>
            </a:r>
          </a:p>
          <a:p>
            <a:endParaRPr lang="en-CA" dirty="0"/>
          </a:p>
          <a:p>
            <a:r>
              <a:rPr lang="en-CA" dirty="0"/>
              <a:t>Start from randomized numbers and “experiment” with them, until desired result shows up!</a:t>
            </a:r>
          </a:p>
          <a:p>
            <a:endParaRPr lang="en-CA" dirty="0"/>
          </a:p>
          <a:p>
            <a:r>
              <a:rPr lang="en-CA" dirty="0"/>
              <a:t>Ok, but... NAND needs only 1 perceptron and is a “simple” yet powerful problem, what of complex ones?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41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24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188" y="115888"/>
            <a:ext cx="5678488" cy="838200"/>
          </a:xfrm>
        </p:spPr>
        <p:txBody>
          <a:bodyPr/>
          <a:lstStyle/>
          <a:p>
            <a:r>
              <a:rPr lang="en-CA" dirty="0"/>
              <a:t>How did we get there in the first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How were the values (-2,-2) and 3 set for the perceptron?</a:t>
            </a:r>
          </a:p>
          <a:p>
            <a:endParaRPr lang="en-CA" dirty="0"/>
          </a:p>
          <a:p>
            <a:r>
              <a:rPr lang="en-CA" dirty="0"/>
              <a:t>Start from randomized numbers and “experiment” with them, until desired result shows up!</a:t>
            </a:r>
          </a:p>
          <a:p>
            <a:endParaRPr lang="en-CA" dirty="0"/>
          </a:p>
          <a:p>
            <a:r>
              <a:rPr lang="en-CA" dirty="0"/>
              <a:t>Ok, but... NAND needs only 1 perceptron and is a “simple” yet powerful problem, </a:t>
            </a:r>
            <a:r>
              <a:rPr lang="en-CA" b="1" dirty="0"/>
              <a:t>what of complex ones?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42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41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1644355"/>
            <a:ext cx="7143750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219" name="Picture 4" descr="f(x) = \frac{1}{1 + \mathrm e^{-x}}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35761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6" descr="http://upload.wikimedia.org/wikipedia/commons/thumb/8/88/Logistic-curve.svg/480px-Logistic-curv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969073"/>
            <a:ext cx="30480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2319865" y="2245490"/>
            <a:ext cx="704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dirty="0"/>
              <a:t>W1 </a:t>
            </a:r>
          </a:p>
        </p:txBody>
      </p:sp>
      <p:sp>
        <p:nvSpPr>
          <p:cNvPr id="9222" name="TextBox 35"/>
          <p:cNvSpPr txBox="1">
            <a:spLocks noChangeArrowheads="1"/>
          </p:cNvSpPr>
          <p:nvPr/>
        </p:nvSpPr>
        <p:spPr bwMode="auto">
          <a:xfrm>
            <a:off x="1920875" y="3329223"/>
            <a:ext cx="704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dirty="0"/>
              <a:t>W2 </a:t>
            </a:r>
          </a:p>
        </p:txBody>
      </p:sp>
      <p:sp>
        <p:nvSpPr>
          <p:cNvPr id="9223" name="TextBox 36"/>
          <p:cNvSpPr txBox="1">
            <a:spLocks noChangeArrowheads="1"/>
          </p:cNvSpPr>
          <p:nvPr/>
        </p:nvSpPr>
        <p:spPr bwMode="auto">
          <a:xfrm>
            <a:off x="1917700" y="4544717"/>
            <a:ext cx="704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W3 </a:t>
            </a:r>
          </a:p>
        </p:txBody>
      </p:sp>
      <p:sp>
        <p:nvSpPr>
          <p:cNvPr id="9224" name="TextBox 2"/>
          <p:cNvSpPr txBox="1">
            <a:spLocks noChangeArrowheads="1"/>
          </p:cNvSpPr>
          <p:nvPr/>
        </p:nvSpPr>
        <p:spPr bwMode="auto">
          <a:xfrm>
            <a:off x="4057650" y="3400130"/>
            <a:ext cx="10287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4400" b="1" i="1"/>
              <a:t>f</a:t>
            </a:r>
            <a:r>
              <a:rPr lang="en-GB" sz="4400" b="1"/>
              <a:t>(</a:t>
            </a:r>
            <a:r>
              <a:rPr lang="en-GB" sz="4400" b="1" i="1"/>
              <a:t>x</a:t>
            </a:r>
            <a:r>
              <a:rPr lang="en-GB" sz="4400" b="1"/>
              <a:t>)</a:t>
            </a:r>
          </a:p>
        </p:txBody>
      </p:sp>
      <p:sp>
        <p:nvSpPr>
          <p:cNvPr id="9225" name="TextBox 39"/>
          <p:cNvSpPr txBox="1">
            <a:spLocks noChangeArrowheads="1"/>
          </p:cNvSpPr>
          <p:nvPr/>
        </p:nvSpPr>
        <p:spPr bwMode="auto">
          <a:xfrm>
            <a:off x="488950" y="5697242"/>
            <a:ext cx="568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1.4</a:t>
            </a:r>
          </a:p>
        </p:txBody>
      </p:sp>
      <p:sp>
        <p:nvSpPr>
          <p:cNvPr id="9226" name="TextBox 39"/>
          <p:cNvSpPr txBox="1">
            <a:spLocks noChangeArrowheads="1"/>
          </p:cNvSpPr>
          <p:nvPr/>
        </p:nvSpPr>
        <p:spPr bwMode="auto">
          <a:xfrm>
            <a:off x="477838" y="3539830"/>
            <a:ext cx="671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-2.5</a:t>
            </a:r>
          </a:p>
        </p:txBody>
      </p:sp>
      <p:sp>
        <p:nvSpPr>
          <p:cNvPr id="9227" name="TextBox 39"/>
          <p:cNvSpPr txBox="1">
            <a:spLocks noChangeArrowheads="1"/>
          </p:cNvSpPr>
          <p:nvPr/>
        </p:nvSpPr>
        <p:spPr bwMode="auto">
          <a:xfrm>
            <a:off x="488950" y="1414167"/>
            <a:ext cx="825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-0.06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43</a:t>
            </a:fld>
            <a:r>
              <a:rPr lang="it-IT"/>
              <a:t> -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88950" y="115888"/>
            <a:ext cx="6731859" cy="838200"/>
          </a:xfrm>
        </p:spPr>
        <p:txBody>
          <a:bodyPr/>
          <a:lstStyle/>
          <a:p>
            <a:r>
              <a:rPr lang="en-CA" dirty="0"/>
              <a:t>Rather than no function, we use an approx. function, e.g., sigmoid...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25725" y="5017147"/>
            <a:ext cx="654367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sigmoid modifies the entity of the result of one perceptron so that the output is adjusted </a:t>
            </a:r>
            <a:r>
              <a:rPr lang="en-CA" i="1" dirty="0"/>
              <a:t>*gradually* </a:t>
            </a:r>
            <a:r>
              <a:rPr lang="en-CA" dirty="0"/>
              <a:t>(in ®), rather than categorically, 0 or 1</a:t>
            </a:r>
          </a:p>
        </p:txBody>
      </p:sp>
    </p:spTree>
    <p:extLst>
      <p:ext uri="{BB962C8B-B14F-4D97-AF65-F5344CB8AC3E}">
        <p14:creationId xmlns:p14="http://schemas.microsoft.com/office/powerpoint/2010/main" val="371392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1694163"/>
            <a:ext cx="7143750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243" name="Picture 4" descr="f(x) = \frac{1}{1 + \mathrm e^{-x}}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22925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6" descr="http://upload.wikimedia.org/wikipedia/commons/thumb/8/88/Logistic-curve.svg/480px-Logistic-curve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1056237"/>
            <a:ext cx="30480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Box 1"/>
          <p:cNvSpPr txBox="1">
            <a:spLocks noChangeArrowheads="1"/>
          </p:cNvSpPr>
          <p:nvPr/>
        </p:nvSpPr>
        <p:spPr bwMode="auto">
          <a:xfrm>
            <a:off x="2358230" y="2278365"/>
            <a:ext cx="569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dirty="0"/>
              <a:t>2.7</a:t>
            </a:r>
          </a:p>
        </p:txBody>
      </p:sp>
      <p:sp>
        <p:nvSpPr>
          <p:cNvPr id="10246" name="TextBox 35"/>
          <p:cNvSpPr txBox="1">
            <a:spLocks noChangeArrowheads="1"/>
          </p:cNvSpPr>
          <p:nvPr/>
        </p:nvSpPr>
        <p:spPr bwMode="auto">
          <a:xfrm>
            <a:off x="1920875" y="3320555"/>
            <a:ext cx="671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dirty="0"/>
              <a:t>-8.6</a:t>
            </a:r>
          </a:p>
        </p:txBody>
      </p:sp>
      <p:sp>
        <p:nvSpPr>
          <p:cNvPr id="10247" name="TextBox 36"/>
          <p:cNvSpPr txBox="1">
            <a:spLocks noChangeArrowheads="1"/>
          </p:cNvSpPr>
          <p:nvPr/>
        </p:nvSpPr>
        <p:spPr bwMode="auto">
          <a:xfrm>
            <a:off x="1714500" y="4526793"/>
            <a:ext cx="877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dirty="0"/>
              <a:t>0.002</a:t>
            </a:r>
          </a:p>
        </p:txBody>
      </p:sp>
      <p:sp>
        <p:nvSpPr>
          <p:cNvPr id="10248" name="TextBox 2"/>
          <p:cNvSpPr txBox="1">
            <a:spLocks noChangeArrowheads="1"/>
          </p:cNvSpPr>
          <p:nvPr/>
        </p:nvSpPr>
        <p:spPr bwMode="auto">
          <a:xfrm>
            <a:off x="4057650" y="3449938"/>
            <a:ext cx="10287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4400" b="1" i="1"/>
              <a:t>f</a:t>
            </a:r>
            <a:r>
              <a:rPr lang="en-GB" sz="4400" b="1"/>
              <a:t>(</a:t>
            </a:r>
            <a:r>
              <a:rPr lang="en-GB" sz="4400" b="1" i="1"/>
              <a:t>x</a:t>
            </a:r>
            <a:r>
              <a:rPr lang="en-GB" sz="4400" b="1"/>
              <a:t>)</a:t>
            </a:r>
          </a:p>
        </p:txBody>
      </p:sp>
      <p:sp>
        <p:nvSpPr>
          <p:cNvPr id="10249" name="TextBox 39"/>
          <p:cNvSpPr txBox="1">
            <a:spLocks noChangeArrowheads="1"/>
          </p:cNvSpPr>
          <p:nvPr/>
        </p:nvSpPr>
        <p:spPr bwMode="auto">
          <a:xfrm>
            <a:off x="488950" y="5747050"/>
            <a:ext cx="568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1.4</a:t>
            </a:r>
          </a:p>
        </p:txBody>
      </p:sp>
      <p:sp>
        <p:nvSpPr>
          <p:cNvPr id="10250" name="TextBox 39"/>
          <p:cNvSpPr txBox="1">
            <a:spLocks noChangeArrowheads="1"/>
          </p:cNvSpPr>
          <p:nvPr/>
        </p:nvSpPr>
        <p:spPr bwMode="auto">
          <a:xfrm>
            <a:off x="477838" y="3589638"/>
            <a:ext cx="671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-2.5</a:t>
            </a:r>
          </a:p>
        </p:txBody>
      </p:sp>
      <p:sp>
        <p:nvSpPr>
          <p:cNvPr id="10251" name="TextBox 39"/>
          <p:cNvSpPr txBox="1">
            <a:spLocks noChangeArrowheads="1"/>
          </p:cNvSpPr>
          <p:nvPr/>
        </p:nvSpPr>
        <p:spPr bwMode="auto">
          <a:xfrm>
            <a:off x="488950" y="1463975"/>
            <a:ext cx="825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/>
              <a:t>-0.06</a:t>
            </a:r>
          </a:p>
        </p:txBody>
      </p:sp>
      <p:sp>
        <p:nvSpPr>
          <p:cNvPr id="10252" name="TextBox 1"/>
          <p:cNvSpPr txBox="1">
            <a:spLocks noChangeArrowheads="1"/>
          </p:cNvSpPr>
          <p:nvPr/>
        </p:nvSpPr>
        <p:spPr bwMode="auto">
          <a:xfrm>
            <a:off x="3222626" y="4724700"/>
            <a:ext cx="461866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 dirty="0"/>
              <a:t>x =  -</a:t>
            </a:r>
            <a:r>
              <a:rPr lang="en-GB" sz="2400" dirty="0"/>
              <a:t>0.06×2.7 + 2.5×8.6 + 1.4×0.002  = 21.34 </a:t>
            </a:r>
            <a:endParaRPr lang="en-GB" sz="2400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44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84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767262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1" name="TextBox 1"/>
          <p:cNvSpPr txBox="1">
            <a:spLocks noChangeArrowheads="1"/>
          </p:cNvSpPr>
          <p:nvPr/>
        </p:nvSpPr>
        <p:spPr bwMode="auto">
          <a:xfrm>
            <a:off x="558800" y="1089275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>
                <a:solidFill>
                  <a:srgbClr val="262699"/>
                </a:solidFill>
              </a:rPr>
              <a:t>A  dataset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/>
              <a:t>6.4  2.8   1.7         1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45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72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717454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1" name="TextBox 1"/>
          <p:cNvSpPr txBox="1">
            <a:spLocks noChangeArrowheads="1"/>
          </p:cNvSpPr>
          <p:nvPr/>
        </p:nvSpPr>
        <p:spPr bwMode="auto">
          <a:xfrm>
            <a:off x="558800" y="1039467"/>
            <a:ext cx="3798888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the neural network 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/>
              <a:t>6.4  2.8   1.7         1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46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8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729906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315" name="TextBox 1"/>
          <p:cNvSpPr txBox="1">
            <a:spLocks noChangeArrowheads="1"/>
          </p:cNvSpPr>
          <p:nvPr/>
        </p:nvSpPr>
        <p:spPr bwMode="auto">
          <a:xfrm>
            <a:off x="558800" y="1051919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/>
              <a:t>6.4  2.8   1.7         1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13316" name="TextBox 2"/>
          <p:cNvSpPr txBox="1">
            <a:spLocks noChangeArrowheads="1"/>
          </p:cNvSpPr>
          <p:nvPr/>
        </p:nvSpPr>
        <p:spPr bwMode="auto">
          <a:xfrm>
            <a:off x="4775200" y="1304331"/>
            <a:ext cx="4178300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Initialise with random weights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47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33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75481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558800" y="107682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>
                <a:solidFill>
                  <a:srgbClr val="0033CC"/>
                </a:solidFill>
              </a:rPr>
              <a:t>1.4  2.7   1.9         </a:t>
            </a:r>
            <a:r>
              <a:rPr lang="en-GB" sz="2400">
                <a:solidFill>
                  <a:srgbClr val="FF0000"/>
                </a:solidFill>
              </a:rPr>
              <a:t>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/>
              <a:t>6.4  2.8   1.7         1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14340" name="TextBox 2"/>
          <p:cNvSpPr txBox="1">
            <a:spLocks noChangeArrowheads="1"/>
          </p:cNvSpPr>
          <p:nvPr/>
        </p:nvSpPr>
        <p:spPr bwMode="auto">
          <a:xfrm>
            <a:off x="4775200" y="1329235"/>
            <a:ext cx="35893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Present a training pattern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1789610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3835400" y="2861173"/>
            <a:ext cx="4570413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33CC"/>
                </a:solidFill>
              </a:rPr>
              <a:t>1.4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2.7                                                   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1.9        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48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06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705002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363" name="TextBox 1"/>
          <p:cNvSpPr txBox="1">
            <a:spLocks noChangeArrowheads="1"/>
          </p:cNvSpPr>
          <p:nvPr/>
        </p:nvSpPr>
        <p:spPr bwMode="auto">
          <a:xfrm>
            <a:off x="558800" y="1027015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>
                <a:solidFill>
                  <a:srgbClr val="0033CC"/>
                </a:solidFill>
              </a:rPr>
              <a:t>1.4  2.7   1.9         </a:t>
            </a:r>
            <a:r>
              <a:rPr lang="en-GB" sz="2400">
                <a:solidFill>
                  <a:srgbClr val="FF0000"/>
                </a:solidFill>
              </a:rPr>
              <a:t>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/>
              <a:t>6.4  2.8   1.7         1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15364" name="TextBox 2"/>
          <p:cNvSpPr txBox="1">
            <a:spLocks noChangeArrowheads="1"/>
          </p:cNvSpPr>
          <p:nvPr/>
        </p:nvSpPr>
        <p:spPr bwMode="auto">
          <a:xfrm>
            <a:off x="4775200" y="1279427"/>
            <a:ext cx="3967163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Feed it through to get output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1739802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3835400" y="2811365"/>
            <a:ext cx="51085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33CC"/>
                </a:solidFill>
              </a:rPr>
              <a:t>1.4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2.7                                                    </a:t>
            </a:r>
            <a:r>
              <a:rPr lang="en-GB" b="1">
                <a:solidFill>
                  <a:srgbClr val="0033CC"/>
                </a:solidFill>
              </a:rPr>
              <a:t>0.8</a:t>
            </a:r>
            <a:endParaRPr lang="en-GB">
              <a:solidFill>
                <a:srgbClr val="0033CC"/>
              </a:solidFill>
            </a:endParaRP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1.9        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49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7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133" y="115888"/>
            <a:ext cx="5678488" cy="838200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2200"/>
            <a:ext cx="8229600" cy="489128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3400" dirty="0"/>
              <a:t>A Bit of History</a:t>
            </a:r>
          </a:p>
          <a:p>
            <a:endParaRPr lang="en-US" sz="3400" dirty="0"/>
          </a:p>
          <a:p>
            <a:r>
              <a:rPr lang="en-US" sz="3400" dirty="0"/>
              <a:t>Biological Inspiration</a:t>
            </a:r>
          </a:p>
          <a:p>
            <a:endParaRPr lang="en-US" sz="3400" dirty="0"/>
          </a:p>
          <a:p>
            <a:r>
              <a:rPr lang="en-US" sz="3400" dirty="0"/>
              <a:t>Artificial Neurons (AN)</a:t>
            </a:r>
          </a:p>
          <a:p>
            <a:endParaRPr lang="en-US" sz="3400" dirty="0"/>
          </a:p>
          <a:p>
            <a:r>
              <a:rPr lang="en-US" sz="3400" dirty="0"/>
              <a:t>Artificial Neural Networks (ANN)</a:t>
            </a:r>
          </a:p>
          <a:p>
            <a:pPr marL="0" indent="0">
              <a:buNone/>
            </a:pPr>
            <a:endParaRPr lang="en-US" sz="3400" dirty="0"/>
          </a:p>
          <a:p>
            <a:r>
              <a:rPr lang="en-US" sz="3400" dirty="0"/>
              <a:t>Training an ANN -- Learning</a:t>
            </a:r>
          </a:p>
        </p:txBody>
      </p:sp>
    </p:spTree>
    <p:extLst>
      <p:ext uri="{BB962C8B-B14F-4D97-AF65-F5344CB8AC3E}">
        <p14:creationId xmlns:p14="http://schemas.microsoft.com/office/powerpoint/2010/main" val="33037439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729906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387" name="TextBox 1"/>
          <p:cNvSpPr txBox="1">
            <a:spLocks noChangeArrowheads="1"/>
          </p:cNvSpPr>
          <p:nvPr/>
        </p:nvSpPr>
        <p:spPr bwMode="auto">
          <a:xfrm>
            <a:off x="558800" y="1051919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>
                <a:solidFill>
                  <a:srgbClr val="0033CC"/>
                </a:solidFill>
              </a:rPr>
              <a:t>1.4  2.7   1.9         </a:t>
            </a:r>
            <a:r>
              <a:rPr lang="en-GB" sz="2400">
                <a:solidFill>
                  <a:srgbClr val="FF0000"/>
                </a:solidFill>
              </a:rPr>
              <a:t>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/>
              <a:t>6.4  2.8   1.7         1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16388" name="TextBox 2"/>
          <p:cNvSpPr txBox="1">
            <a:spLocks noChangeArrowheads="1"/>
          </p:cNvSpPr>
          <p:nvPr/>
        </p:nvSpPr>
        <p:spPr bwMode="auto">
          <a:xfrm>
            <a:off x="4775200" y="1304331"/>
            <a:ext cx="38814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Compare with target output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1764706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6390" name="Rectangle 5"/>
          <p:cNvSpPr>
            <a:spLocks noChangeArrowheads="1"/>
          </p:cNvSpPr>
          <p:nvPr/>
        </p:nvSpPr>
        <p:spPr bwMode="auto">
          <a:xfrm>
            <a:off x="3835400" y="2836269"/>
            <a:ext cx="50323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33CC"/>
                </a:solidFill>
              </a:rPr>
              <a:t>1.4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2.7                                                    </a:t>
            </a:r>
            <a:r>
              <a:rPr lang="en-GB" b="1">
                <a:solidFill>
                  <a:srgbClr val="0033CC"/>
                </a:solidFill>
              </a:rPr>
              <a:t>0.8 </a:t>
            </a:r>
            <a:endParaRPr lang="en-GB">
              <a:solidFill>
                <a:srgbClr val="0033CC"/>
              </a:solidFill>
            </a:endParaRPr>
          </a:p>
          <a:p>
            <a:r>
              <a:rPr lang="en-GB" sz="2800">
                <a:solidFill>
                  <a:srgbClr val="0033CC"/>
                </a:solidFill>
              </a:rPr>
              <a:t>                                                  </a:t>
            </a:r>
            <a:r>
              <a:rPr lang="en-GB" sz="2800" b="1">
                <a:solidFill>
                  <a:srgbClr val="FF0000"/>
                </a:solidFill>
              </a:rPr>
              <a:t>0</a:t>
            </a:r>
          </a:p>
          <a:p>
            <a:r>
              <a:rPr lang="en-GB">
                <a:solidFill>
                  <a:srgbClr val="0033CC"/>
                </a:solidFill>
              </a:rPr>
              <a:t>1.9                                           </a:t>
            </a:r>
            <a:r>
              <a:rPr lang="en-GB" i="1">
                <a:solidFill>
                  <a:srgbClr val="0033CC"/>
                </a:solidFill>
              </a:rPr>
              <a:t>error </a:t>
            </a:r>
            <a:r>
              <a:rPr lang="en-GB">
                <a:solidFill>
                  <a:srgbClr val="0033CC"/>
                </a:solidFill>
              </a:rPr>
              <a:t>0.8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50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73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76609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7411" name="TextBox 1"/>
          <p:cNvSpPr txBox="1">
            <a:spLocks noChangeArrowheads="1"/>
          </p:cNvSpPr>
          <p:nvPr/>
        </p:nvSpPr>
        <p:spPr bwMode="auto">
          <a:xfrm>
            <a:off x="558800" y="108810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>
                <a:solidFill>
                  <a:srgbClr val="0033CC"/>
                </a:solidFill>
              </a:rPr>
              <a:t>1.4  2.7   1.9         </a:t>
            </a:r>
            <a:r>
              <a:rPr lang="en-GB" sz="2400">
                <a:solidFill>
                  <a:srgbClr val="FF0000"/>
                </a:solidFill>
              </a:rPr>
              <a:t>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/>
              <a:t>6.4  2.8   1.7         1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17412" name="TextBox 2"/>
          <p:cNvSpPr txBox="1">
            <a:spLocks noChangeArrowheads="1"/>
          </p:cNvSpPr>
          <p:nvPr/>
        </p:nvSpPr>
        <p:spPr bwMode="auto">
          <a:xfrm>
            <a:off x="4775200" y="1340515"/>
            <a:ext cx="41481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Adjust weights based on error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1800890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7414" name="Rectangle 5"/>
          <p:cNvSpPr>
            <a:spLocks noChangeArrowheads="1"/>
          </p:cNvSpPr>
          <p:nvPr/>
        </p:nvSpPr>
        <p:spPr bwMode="auto">
          <a:xfrm>
            <a:off x="3835400" y="2744173"/>
            <a:ext cx="8443913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33CC"/>
                </a:solidFill>
              </a:rPr>
              <a:t>1.4 </a:t>
            </a:r>
          </a:p>
          <a:p>
            <a:endParaRPr lang="en-GB" sz="2800" dirty="0">
              <a:solidFill>
                <a:srgbClr val="0033CC"/>
              </a:solidFill>
            </a:endParaRPr>
          </a:p>
          <a:p>
            <a:r>
              <a:rPr lang="en-GB" dirty="0">
                <a:solidFill>
                  <a:srgbClr val="0033CC"/>
                </a:solidFill>
              </a:rPr>
              <a:t>2.7                                                    </a:t>
            </a:r>
            <a:r>
              <a:rPr lang="en-GB" b="1" dirty="0">
                <a:solidFill>
                  <a:srgbClr val="0033CC"/>
                </a:solidFill>
              </a:rPr>
              <a:t>0.8 </a:t>
            </a:r>
            <a:endParaRPr lang="en-GB" dirty="0">
              <a:solidFill>
                <a:srgbClr val="0033CC"/>
              </a:solidFill>
            </a:endParaRPr>
          </a:p>
          <a:p>
            <a:r>
              <a:rPr lang="en-GB" sz="2800" dirty="0">
                <a:solidFill>
                  <a:srgbClr val="0033CC"/>
                </a:solidFill>
              </a:rPr>
              <a:t>                                                  </a:t>
            </a:r>
            <a:r>
              <a:rPr lang="en-GB" sz="2800" b="1" dirty="0">
                <a:solidFill>
                  <a:srgbClr val="FF0000"/>
                </a:solidFill>
              </a:rPr>
              <a:t>0                                        </a:t>
            </a:r>
          </a:p>
          <a:p>
            <a:r>
              <a:rPr lang="en-GB" dirty="0">
                <a:solidFill>
                  <a:srgbClr val="0033CC"/>
                </a:solidFill>
              </a:rPr>
              <a:t>1.9                                           </a:t>
            </a:r>
            <a:r>
              <a:rPr lang="en-GB" i="1" dirty="0">
                <a:solidFill>
                  <a:srgbClr val="0033CC"/>
                </a:solidFill>
              </a:rPr>
              <a:t>error </a:t>
            </a:r>
            <a:r>
              <a:rPr lang="en-GB" dirty="0">
                <a:solidFill>
                  <a:srgbClr val="0033CC"/>
                </a:solidFill>
              </a:rPr>
              <a:t>0.8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7415" name="Picture 4" descr="File:Hamm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75" y="2843878"/>
            <a:ext cx="8255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4" descr="File:Hammer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13" y="3902740"/>
            <a:ext cx="739775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51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3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729906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435" name="TextBox 1"/>
          <p:cNvSpPr txBox="1">
            <a:spLocks noChangeArrowheads="1"/>
          </p:cNvSpPr>
          <p:nvPr/>
        </p:nvSpPr>
        <p:spPr bwMode="auto">
          <a:xfrm>
            <a:off x="558800" y="1051919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>
                <a:solidFill>
                  <a:schemeClr val="accent2"/>
                </a:solidFill>
              </a:rPr>
              <a:t>6.4  2.8   1.7         </a:t>
            </a:r>
            <a:r>
              <a:rPr lang="en-GB" sz="2400">
                <a:solidFill>
                  <a:srgbClr val="FF0000"/>
                </a:solidFill>
              </a:rPr>
              <a:t>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18436" name="TextBox 2"/>
          <p:cNvSpPr txBox="1">
            <a:spLocks noChangeArrowheads="1"/>
          </p:cNvSpPr>
          <p:nvPr/>
        </p:nvSpPr>
        <p:spPr bwMode="auto">
          <a:xfrm>
            <a:off x="4775200" y="1304331"/>
            <a:ext cx="35893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Present a training pattern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2507656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8438" name="Rectangle 5"/>
          <p:cNvSpPr>
            <a:spLocks noChangeArrowheads="1"/>
          </p:cNvSpPr>
          <p:nvPr/>
        </p:nvSpPr>
        <p:spPr bwMode="auto">
          <a:xfrm>
            <a:off x="3835400" y="2836269"/>
            <a:ext cx="4570413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33CC"/>
                </a:solidFill>
              </a:rPr>
              <a:t>6.4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2.8                                                   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1.7        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52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250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881542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9459" name="TextBox 1"/>
          <p:cNvSpPr txBox="1">
            <a:spLocks noChangeArrowheads="1"/>
          </p:cNvSpPr>
          <p:nvPr/>
        </p:nvSpPr>
        <p:spPr bwMode="auto">
          <a:xfrm>
            <a:off x="558800" y="1203555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>
                <a:solidFill>
                  <a:schemeClr val="accent2"/>
                </a:solidFill>
              </a:rPr>
              <a:t>6.4  2.8   1.7         </a:t>
            </a:r>
            <a:r>
              <a:rPr lang="en-GB" sz="2400">
                <a:solidFill>
                  <a:srgbClr val="FF0000"/>
                </a:solidFill>
              </a:rPr>
              <a:t>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19460" name="TextBox 2"/>
          <p:cNvSpPr txBox="1">
            <a:spLocks noChangeArrowheads="1"/>
          </p:cNvSpPr>
          <p:nvPr/>
        </p:nvSpPr>
        <p:spPr bwMode="auto">
          <a:xfrm>
            <a:off x="4775200" y="1455967"/>
            <a:ext cx="3967163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Feed it through to get output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2659292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9462" name="Rectangle 5"/>
          <p:cNvSpPr>
            <a:spLocks noChangeArrowheads="1"/>
          </p:cNvSpPr>
          <p:nvPr/>
        </p:nvSpPr>
        <p:spPr bwMode="auto">
          <a:xfrm>
            <a:off x="3835400" y="2987905"/>
            <a:ext cx="89566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33CC"/>
                </a:solidFill>
              </a:rPr>
              <a:t>6.4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2.8                                                     0.9                                                  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1.7        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53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888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83023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483" name="TextBox 1"/>
          <p:cNvSpPr txBox="1">
            <a:spLocks noChangeArrowheads="1"/>
          </p:cNvSpPr>
          <p:nvPr/>
        </p:nvSpPr>
        <p:spPr bwMode="auto">
          <a:xfrm>
            <a:off x="558800" y="115224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>
                <a:solidFill>
                  <a:schemeClr val="accent2"/>
                </a:solidFill>
              </a:rPr>
              <a:t>6.4  2.8   1.7         </a:t>
            </a:r>
            <a:r>
              <a:rPr lang="en-GB" sz="2400">
                <a:solidFill>
                  <a:srgbClr val="FF0000"/>
                </a:solidFill>
              </a:rPr>
              <a:t>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20484" name="TextBox 2"/>
          <p:cNvSpPr txBox="1">
            <a:spLocks noChangeArrowheads="1"/>
          </p:cNvSpPr>
          <p:nvPr/>
        </p:nvSpPr>
        <p:spPr bwMode="auto">
          <a:xfrm>
            <a:off x="4775200" y="1404655"/>
            <a:ext cx="38814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Compare with target output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2607980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3835400" y="2936593"/>
            <a:ext cx="89566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33CC"/>
                </a:solidFill>
              </a:rPr>
              <a:t>6.4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2.8                                                     0.9                                                   </a:t>
            </a:r>
          </a:p>
          <a:p>
            <a:r>
              <a:rPr lang="en-GB" sz="2800">
                <a:solidFill>
                  <a:srgbClr val="0033CC"/>
                </a:solidFill>
              </a:rPr>
              <a:t>                                                  </a:t>
            </a:r>
            <a:r>
              <a:rPr lang="en-GB" sz="2800">
                <a:solidFill>
                  <a:srgbClr val="FF0000"/>
                </a:solidFill>
              </a:rPr>
              <a:t>1</a:t>
            </a:r>
            <a:r>
              <a:rPr lang="en-GB" sz="2800">
                <a:solidFill>
                  <a:srgbClr val="0033CC"/>
                </a:solidFill>
              </a:rPr>
              <a:t>  </a:t>
            </a:r>
          </a:p>
          <a:p>
            <a:r>
              <a:rPr lang="en-GB">
                <a:solidFill>
                  <a:srgbClr val="0033CC"/>
                </a:solidFill>
              </a:rPr>
              <a:t>1.7                                          </a:t>
            </a:r>
            <a:r>
              <a:rPr lang="en-GB" i="1">
                <a:solidFill>
                  <a:srgbClr val="0033CC"/>
                </a:solidFill>
              </a:rPr>
              <a:t>error</a:t>
            </a:r>
            <a:r>
              <a:rPr lang="en-GB">
                <a:solidFill>
                  <a:srgbClr val="0033CC"/>
                </a:solidFill>
              </a:rPr>
              <a:t>  -0.1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54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572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766090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1507" name="TextBox 1"/>
          <p:cNvSpPr txBox="1">
            <a:spLocks noChangeArrowheads="1"/>
          </p:cNvSpPr>
          <p:nvPr/>
        </p:nvSpPr>
        <p:spPr bwMode="auto">
          <a:xfrm>
            <a:off x="558800" y="1088103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>
                <a:solidFill>
                  <a:schemeClr val="accent2"/>
                </a:solidFill>
              </a:rPr>
              <a:t>6.4  2.8   1.7         </a:t>
            </a:r>
            <a:r>
              <a:rPr lang="en-GB" sz="2400">
                <a:solidFill>
                  <a:srgbClr val="FF0000"/>
                </a:solidFill>
              </a:rPr>
              <a:t>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21508" name="TextBox 2"/>
          <p:cNvSpPr txBox="1">
            <a:spLocks noChangeArrowheads="1"/>
          </p:cNvSpPr>
          <p:nvPr/>
        </p:nvSpPr>
        <p:spPr bwMode="auto">
          <a:xfrm>
            <a:off x="4775200" y="1340515"/>
            <a:ext cx="41481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Adjust weights based on error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2543840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1510" name="Rectangle 5"/>
          <p:cNvSpPr>
            <a:spLocks noChangeArrowheads="1"/>
          </p:cNvSpPr>
          <p:nvPr/>
        </p:nvSpPr>
        <p:spPr bwMode="auto">
          <a:xfrm>
            <a:off x="3835400" y="2872453"/>
            <a:ext cx="89566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33CC"/>
                </a:solidFill>
              </a:rPr>
              <a:t>6.4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2.8                                                     0.9                                                   </a:t>
            </a:r>
          </a:p>
          <a:p>
            <a:r>
              <a:rPr lang="en-GB" sz="2800">
                <a:solidFill>
                  <a:srgbClr val="0033CC"/>
                </a:solidFill>
              </a:rPr>
              <a:t>                                                  </a:t>
            </a:r>
            <a:r>
              <a:rPr lang="en-GB" sz="2800">
                <a:solidFill>
                  <a:srgbClr val="FF0000"/>
                </a:solidFill>
              </a:rPr>
              <a:t>1</a:t>
            </a:r>
            <a:r>
              <a:rPr lang="en-GB" sz="2800">
                <a:solidFill>
                  <a:srgbClr val="0033CC"/>
                </a:solidFill>
              </a:rPr>
              <a:t>  </a:t>
            </a:r>
          </a:p>
          <a:p>
            <a:r>
              <a:rPr lang="en-GB">
                <a:solidFill>
                  <a:srgbClr val="0033CC"/>
                </a:solidFill>
              </a:rPr>
              <a:t>1.7                                          </a:t>
            </a:r>
            <a:r>
              <a:rPr lang="en-GB" i="1">
                <a:solidFill>
                  <a:srgbClr val="0033CC"/>
                </a:solidFill>
              </a:rPr>
              <a:t>error</a:t>
            </a:r>
            <a:r>
              <a:rPr lang="en-GB">
                <a:solidFill>
                  <a:srgbClr val="0033CC"/>
                </a:solidFill>
              </a:rPr>
              <a:t>  -0.1</a:t>
            </a:r>
            <a:endParaRPr lang="en-GB">
              <a:solidFill>
                <a:srgbClr val="FF0000"/>
              </a:solidFill>
            </a:endParaRPr>
          </a:p>
        </p:txBody>
      </p:sp>
      <p:pic>
        <p:nvPicPr>
          <p:cNvPr id="21511" name="Picture 4" descr="File:Hamm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>
            <a:off x="5205413" y="3558253"/>
            <a:ext cx="823912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4" descr="File:Hamm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 flipH="1" flipV="1">
            <a:off x="6726238" y="3242340"/>
            <a:ext cx="7048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55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803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644416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531" name="TextBox 1"/>
          <p:cNvSpPr txBox="1">
            <a:spLocks noChangeArrowheads="1"/>
          </p:cNvSpPr>
          <p:nvPr/>
        </p:nvSpPr>
        <p:spPr bwMode="auto">
          <a:xfrm>
            <a:off x="558800" y="985479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>
                <a:solidFill>
                  <a:schemeClr val="accent2"/>
                </a:solidFill>
              </a:rPr>
              <a:t>6.4  2.8   1.7         </a:t>
            </a:r>
            <a:r>
              <a:rPr lang="en-GB" sz="2400">
                <a:solidFill>
                  <a:srgbClr val="FF0000"/>
                </a:solidFill>
              </a:rPr>
              <a:t>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22532" name="TextBox 2"/>
          <p:cNvSpPr txBox="1">
            <a:spLocks noChangeArrowheads="1"/>
          </p:cNvSpPr>
          <p:nvPr/>
        </p:nvSpPr>
        <p:spPr bwMode="auto">
          <a:xfrm>
            <a:off x="4775200" y="1237891"/>
            <a:ext cx="1965325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And so on ….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2441216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2534" name="Rectangle 5"/>
          <p:cNvSpPr>
            <a:spLocks noChangeArrowheads="1"/>
          </p:cNvSpPr>
          <p:nvPr/>
        </p:nvSpPr>
        <p:spPr bwMode="auto">
          <a:xfrm>
            <a:off x="3835400" y="2769829"/>
            <a:ext cx="89566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33CC"/>
                </a:solidFill>
              </a:rPr>
              <a:t>6.4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2.8                                                     0.9                                                   </a:t>
            </a:r>
          </a:p>
          <a:p>
            <a:r>
              <a:rPr lang="en-GB" sz="2800">
                <a:solidFill>
                  <a:srgbClr val="0033CC"/>
                </a:solidFill>
              </a:rPr>
              <a:t>                                                  </a:t>
            </a:r>
            <a:r>
              <a:rPr lang="en-GB" sz="2800">
                <a:solidFill>
                  <a:srgbClr val="FF0000"/>
                </a:solidFill>
              </a:rPr>
              <a:t>1</a:t>
            </a:r>
            <a:r>
              <a:rPr lang="en-GB" sz="2800">
                <a:solidFill>
                  <a:srgbClr val="0033CC"/>
                </a:solidFill>
              </a:rPr>
              <a:t>  </a:t>
            </a:r>
          </a:p>
          <a:p>
            <a:r>
              <a:rPr lang="en-GB">
                <a:solidFill>
                  <a:srgbClr val="0033CC"/>
                </a:solidFill>
              </a:rPr>
              <a:t>1.7                                          </a:t>
            </a:r>
            <a:r>
              <a:rPr lang="en-GB" i="1">
                <a:solidFill>
                  <a:srgbClr val="0033CC"/>
                </a:solidFill>
              </a:rPr>
              <a:t>error</a:t>
            </a:r>
            <a:r>
              <a:rPr lang="en-GB">
                <a:solidFill>
                  <a:srgbClr val="0033CC"/>
                </a:solidFill>
              </a:rPr>
              <a:t>  -0.1</a:t>
            </a:r>
            <a:endParaRPr lang="en-GB">
              <a:solidFill>
                <a:srgbClr val="FF0000"/>
              </a:solidFill>
            </a:endParaRPr>
          </a:p>
        </p:txBody>
      </p:sp>
      <p:pic>
        <p:nvPicPr>
          <p:cNvPr id="22535" name="Picture 4" descr="File:Hamm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>
            <a:off x="5205413" y="3434991"/>
            <a:ext cx="823912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4" descr="File:Hamm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 flipH="1" flipV="1">
            <a:off x="6726238" y="3119079"/>
            <a:ext cx="7048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00935" y="5047891"/>
            <a:ext cx="6633271" cy="169277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2000" b="1" dirty="0">
                <a:solidFill>
                  <a:schemeClr val="bg1"/>
                </a:solidFill>
              </a:rPr>
              <a:t>Repeat this thousands, maybe millions of times – each time</a:t>
            </a:r>
          </a:p>
          <a:p>
            <a:pPr eaLnBrk="1" hangingPunct="1"/>
            <a:r>
              <a:rPr lang="en-GB" sz="2000" b="1" dirty="0">
                <a:solidFill>
                  <a:schemeClr val="bg1"/>
                </a:solidFill>
              </a:rPr>
              <a:t>taking a random training instance, and making slight </a:t>
            </a:r>
          </a:p>
          <a:p>
            <a:pPr eaLnBrk="1" hangingPunct="1"/>
            <a:r>
              <a:rPr lang="en-GB" sz="2000" b="1" dirty="0">
                <a:solidFill>
                  <a:schemeClr val="bg1"/>
                </a:solidFill>
              </a:rPr>
              <a:t>weight adjustments</a:t>
            </a:r>
          </a:p>
          <a:p>
            <a:pPr eaLnBrk="1" hangingPunct="1"/>
            <a:r>
              <a:rPr lang="en-GB" sz="2000" b="1" dirty="0">
                <a:solidFill>
                  <a:srgbClr val="0D0D0D"/>
                </a:solidFill>
              </a:rPr>
              <a:t>  </a:t>
            </a:r>
            <a:r>
              <a:rPr lang="en-GB" sz="2000" b="1" i="1" dirty="0">
                <a:solidFill>
                  <a:srgbClr val="0D0D0D"/>
                </a:solidFill>
              </a:rPr>
              <a:t>Algorithms for weight adjustment are designed to make</a:t>
            </a:r>
          </a:p>
          <a:p>
            <a:pPr eaLnBrk="1" hangingPunct="1"/>
            <a:r>
              <a:rPr lang="en-GB" sz="2000" b="1" i="1" dirty="0">
                <a:solidFill>
                  <a:srgbClr val="0D0D0D"/>
                </a:solidFill>
              </a:rPr>
              <a:t>changes that will reduce the error</a:t>
            </a:r>
            <a:endParaRPr lang="en-GB" sz="2000" b="1" dirty="0">
              <a:solidFill>
                <a:srgbClr val="0D0D0D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56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018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644416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531" name="TextBox 1"/>
          <p:cNvSpPr txBox="1">
            <a:spLocks noChangeArrowheads="1"/>
          </p:cNvSpPr>
          <p:nvPr/>
        </p:nvSpPr>
        <p:spPr bwMode="auto">
          <a:xfrm>
            <a:off x="558800" y="985479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i="1"/>
              <a:t>Training data</a:t>
            </a:r>
          </a:p>
          <a:p>
            <a:r>
              <a:rPr lang="en-GB" sz="2400" b="1" i="1"/>
              <a:t>Fields               class</a:t>
            </a:r>
          </a:p>
          <a:p>
            <a:r>
              <a:rPr lang="en-GB" sz="2400"/>
              <a:t>1.4  2.7   1.9         0</a:t>
            </a:r>
          </a:p>
          <a:p>
            <a:r>
              <a:rPr lang="en-GB" sz="2400"/>
              <a:t>3.8  3.4   3.2         0</a:t>
            </a:r>
          </a:p>
          <a:p>
            <a:r>
              <a:rPr lang="en-GB" sz="2400">
                <a:solidFill>
                  <a:schemeClr val="accent2"/>
                </a:solidFill>
              </a:rPr>
              <a:t>6.4  2.8   1.7         </a:t>
            </a:r>
            <a:r>
              <a:rPr lang="en-GB" sz="2400">
                <a:solidFill>
                  <a:srgbClr val="FF0000"/>
                </a:solidFill>
              </a:rPr>
              <a:t>1</a:t>
            </a:r>
          </a:p>
          <a:p>
            <a:r>
              <a:rPr lang="en-GB" sz="2400"/>
              <a:t>4.1  0.1   0.2         0</a:t>
            </a:r>
          </a:p>
          <a:p>
            <a:r>
              <a:rPr lang="en-GB" sz="2400"/>
              <a:t>etc …</a:t>
            </a:r>
          </a:p>
        </p:txBody>
      </p:sp>
      <p:sp>
        <p:nvSpPr>
          <p:cNvPr id="22532" name="TextBox 2"/>
          <p:cNvSpPr txBox="1">
            <a:spLocks noChangeArrowheads="1"/>
          </p:cNvSpPr>
          <p:nvPr/>
        </p:nvSpPr>
        <p:spPr bwMode="auto">
          <a:xfrm>
            <a:off x="4775200" y="1237891"/>
            <a:ext cx="1965325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And so on ….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4338" y="2441216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2534" name="Rectangle 5"/>
          <p:cNvSpPr>
            <a:spLocks noChangeArrowheads="1"/>
          </p:cNvSpPr>
          <p:nvPr/>
        </p:nvSpPr>
        <p:spPr bwMode="auto">
          <a:xfrm>
            <a:off x="3835400" y="2769829"/>
            <a:ext cx="89566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33CC"/>
                </a:solidFill>
              </a:rPr>
              <a:t>6.4 </a:t>
            </a:r>
          </a:p>
          <a:p>
            <a:endParaRPr lang="en-GB" sz="2800">
              <a:solidFill>
                <a:srgbClr val="0033CC"/>
              </a:solidFill>
            </a:endParaRPr>
          </a:p>
          <a:p>
            <a:r>
              <a:rPr lang="en-GB">
                <a:solidFill>
                  <a:srgbClr val="0033CC"/>
                </a:solidFill>
              </a:rPr>
              <a:t>2.8                                                     0.9                                                   </a:t>
            </a:r>
          </a:p>
          <a:p>
            <a:r>
              <a:rPr lang="en-GB" sz="2800">
                <a:solidFill>
                  <a:srgbClr val="0033CC"/>
                </a:solidFill>
              </a:rPr>
              <a:t>                                                  </a:t>
            </a:r>
            <a:r>
              <a:rPr lang="en-GB" sz="2800">
                <a:solidFill>
                  <a:srgbClr val="FF0000"/>
                </a:solidFill>
              </a:rPr>
              <a:t>1</a:t>
            </a:r>
            <a:r>
              <a:rPr lang="en-GB" sz="2800">
                <a:solidFill>
                  <a:srgbClr val="0033CC"/>
                </a:solidFill>
              </a:rPr>
              <a:t>  </a:t>
            </a:r>
          </a:p>
          <a:p>
            <a:r>
              <a:rPr lang="en-GB">
                <a:solidFill>
                  <a:srgbClr val="0033CC"/>
                </a:solidFill>
              </a:rPr>
              <a:t>1.7                                          </a:t>
            </a:r>
            <a:r>
              <a:rPr lang="en-GB" i="1">
                <a:solidFill>
                  <a:srgbClr val="0033CC"/>
                </a:solidFill>
              </a:rPr>
              <a:t>error</a:t>
            </a:r>
            <a:r>
              <a:rPr lang="en-GB">
                <a:solidFill>
                  <a:srgbClr val="0033CC"/>
                </a:solidFill>
              </a:rPr>
              <a:t>  -0.1</a:t>
            </a:r>
            <a:endParaRPr lang="en-GB">
              <a:solidFill>
                <a:srgbClr val="FF0000"/>
              </a:solidFill>
            </a:endParaRPr>
          </a:p>
        </p:txBody>
      </p:sp>
      <p:pic>
        <p:nvPicPr>
          <p:cNvPr id="22535" name="Picture 4" descr="File:Hamm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>
            <a:off x="5205413" y="3434991"/>
            <a:ext cx="823912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4" descr="File:Hamm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 flipH="1">
            <a:off x="7104779" y="2550584"/>
            <a:ext cx="912604" cy="76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57</a:t>
            </a:fld>
            <a:r>
              <a:rPr lang="it-IT"/>
              <a:t> -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84409" y="4447727"/>
            <a:ext cx="333366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I call the stepping</a:t>
            </a:r>
          </a:p>
          <a:p>
            <a:r>
              <a:rPr lang="en-CA" dirty="0">
                <a:latin typeface="Trebuchet MS"/>
                <a:cs typeface="Trebuchet MS"/>
              </a:rPr>
              <a:t>Down (or up) of the </a:t>
            </a:r>
          </a:p>
          <a:p>
            <a:r>
              <a:rPr lang="en-CA" dirty="0">
                <a:latin typeface="Trebuchet MS"/>
                <a:cs typeface="Trebuchet MS"/>
              </a:rPr>
              <a:t>Fixes, as </a:t>
            </a:r>
            <a:r>
              <a:rPr lang="en-CA" i="1" dirty="0">
                <a:latin typeface="Trebuchet MS"/>
                <a:cs typeface="Trebuchet MS"/>
              </a:rPr>
              <a:t>learning rate</a:t>
            </a:r>
          </a:p>
        </p:txBody>
      </p:sp>
      <p:cxnSp>
        <p:nvCxnSpPr>
          <p:cNvPr id="6" name="Straight Arrow Connector 5"/>
          <p:cNvCxnSpPr>
            <a:stCxn id="3" idx="3"/>
          </p:cNvCxnSpPr>
          <p:nvPr/>
        </p:nvCxnSpPr>
        <p:spPr bwMode="auto">
          <a:xfrm flipV="1">
            <a:off x="4018071" y="3898697"/>
            <a:ext cx="1395518" cy="11491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3" idx="3"/>
          </p:cNvCxnSpPr>
          <p:nvPr/>
        </p:nvCxnSpPr>
        <p:spPr bwMode="auto">
          <a:xfrm flipV="1">
            <a:off x="4018071" y="3310259"/>
            <a:ext cx="3388809" cy="17376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063409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61627"/>
            <a:ext cx="8229600" cy="899394"/>
          </a:xfrm>
        </p:spPr>
        <p:txBody>
          <a:bodyPr/>
          <a:lstStyle/>
          <a:p>
            <a:r>
              <a:rPr lang="en-US" dirty="0"/>
              <a:t>Summary: Artificial neurons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8002588" cy="1376363"/>
          </a:xfrm>
        </p:spPr>
        <p:txBody>
          <a:bodyPr/>
          <a:lstStyle/>
          <a:p>
            <a:r>
              <a:rPr lang="en-US" sz="2800" dirty="0"/>
              <a:t>An </a:t>
            </a:r>
            <a:r>
              <a:rPr lang="en-US" sz="2800" i="1" dirty="0"/>
              <a:t>Artificial Neuron </a:t>
            </a:r>
            <a:r>
              <a:rPr lang="en-US" sz="2800" dirty="0"/>
              <a:t>is a non-linear parameterized function with restricted output range</a:t>
            </a:r>
          </a:p>
          <a:p>
            <a:pPr>
              <a:buFont typeface="Wingdings" charset="0"/>
              <a:buNone/>
            </a:pPr>
            <a:endParaRPr lang="en-US" sz="2800" dirty="0"/>
          </a:p>
          <a:p>
            <a:pPr>
              <a:buFont typeface="Wingdings" charset="0"/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6149" name="Oval 5"/>
          <p:cNvSpPr>
            <a:spLocks noChangeArrowheads="1"/>
          </p:cNvSpPr>
          <p:nvPr/>
        </p:nvSpPr>
        <p:spPr bwMode="auto">
          <a:xfrm>
            <a:off x="1908175" y="4005263"/>
            <a:ext cx="431800" cy="4318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50" name="Line 6"/>
          <p:cNvSpPr>
            <a:spLocks noChangeShapeType="1"/>
          </p:cNvSpPr>
          <p:nvPr/>
        </p:nvSpPr>
        <p:spPr bwMode="auto">
          <a:xfrm flipV="1">
            <a:off x="1258888" y="4437063"/>
            <a:ext cx="720725" cy="863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 flipV="1">
            <a:off x="2124075" y="4437063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 flipH="1" flipV="1">
            <a:off x="2268538" y="4437063"/>
            <a:ext cx="719137" cy="863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graphicFrame>
        <p:nvGraphicFramePr>
          <p:cNvPr id="6153" name="Object 9"/>
          <p:cNvGraphicFramePr>
            <a:graphicFrameLocks noGrp="1" noChangeAspect="1"/>
          </p:cNvGraphicFramePr>
          <p:nvPr>
            <p:ph sz="half" idx="2"/>
          </p:nvPr>
        </p:nvGraphicFramePr>
        <p:xfrm>
          <a:off x="4524375" y="3573463"/>
          <a:ext cx="3055938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06500" imgH="482600" progId="Equation.3">
                  <p:embed/>
                </p:oleObj>
              </mc:Choice>
              <mc:Fallback>
                <p:oleObj name="Equation" r:id="rId3" imgW="1206500" imgH="482600" progId="Equation.3">
                  <p:embed/>
                  <p:pic>
                    <p:nvPicPr>
                      <p:cNvPr id="615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75" y="3573463"/>
                        <a:ext cx="3055938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1116013" y="5300663"/>
            <a:ext cx="287337" cy="287337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1981200" y="5300663"/>
            <a:ext cx="287338" cy="287337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2844800" y="5300663"/>
            <a:ext cx="287338" cy="287337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58" name="Line 14"/>
          <p:cNvSpPr>
            <a:spLocks noChangeShapeType="1"/>
          </p:cNvSpPr>
          <p:nvPr/>
        </p:nvSpPr>
        <p:spPr bwMode="auto">
          <a:xfrm flipV="1">
            <a:off x="827088" y="4365625"/>
            <a:ext cx="1081087" cy="2873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6159" name="Line 15"/>
          <p:cNvSpPr>
            <a:spLocks noChangeShapeType="1"/>
          </p:cNvSpPr>
          <p:nvPr/>
        </p:nvSpPr>
        <p:spPr bwMode="auto">
          <a:xfrm>
            <a:off x="1908175" y="4221163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 flipV="1">
            <a:off x="2124075" y="357346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6161" name="Text Box 17"/>
          <p:cNvSpPr txBox="1">
            <a:spLocks noChangeArrowheads="1"/>
          </p:cNvSpPr>
          <p:nvPr/>
        </p:nvSpPr>
        <p:spPr bwMode="auto">
          <a:xfrm>
            <a:off x="1050925" y="5661025"/>
            <a:ext cx="42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6162" name="Text Box 18"/>
          <p:cNvSpPr txBox="1">
            <a:spLocks noChangeArrowheads="1"/>
          </p:cNvSpPr>
          <p:nvPr/>
        </p:nvSpPr>
        <p:spPr bwMode="auto">
          <a:xfrm>
            <a:off x="1914525" y="5661025"/>
            <a:ext cx="42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6163" name="Text Box 19"/>
          <p:cNvSpPr txBox="1">
            <a:spLocks noChangeArrowheads="1"/>
          </p:cNvSpPr>
          <p:nvPr/>
        </p:nvSpPr>
        <p:spPr bwMode="auto">
          <a:xfrm>
            <a:off x="2851150" y="5661025"/>
            <a:ext cx="42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x3</a:t>
            </a:r>
          </a:p>
        </p:txBody>
      </p:sp>
      <p:sp>
        <p:nvSpPr>
          <p:cNvPr id="6164" name="Text Box 20"/>
          <p:cNvSpPr txBox="1">
            <a:spLocks noChangeArrowheads="1"/>
          </p:cNvSpPr>
          <p:nvPr/>
        </p:nvSpPr>
        <p:spPr bwMode="auto">
          <a:xfrm>
            <a:off x="395288" y="4502150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w0</a:t>
            </a:r>
          </a:p>
        </p:txBody>
      </p:sp>
      <p:sp>
        <p:nvSpPr>
          <p:cNvPr id="6165" name="Text Box 21"/>
          <p:cNvSpPr txBox="1">
            <a:spLocks noChangeArrowheads="1"/>
          </p:cNvSpPr>
          <p:nvPr/>
        </p:nvSpPr>
        <p:spPr bwMode="auto">
          <a:xfrm>
            <a:off x="2224088" y="3573463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86938" y="5399415"/>
            <a:ext cx="4572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</a:t>
            </a:r>
            <a:r>
              <a:rPr lang="en-US" sz="2800" baseline="-25000" dirty="0"/>
              <a:t>0</a:t>
            </a:r>
            <a:r>
              <a:rPr lang="en-US" sz="2800" dirty="0"/>
              <a:t>  also called </a:t>
            </a:r>
            <a:r>
              <a:rPr lang="en-US" sz="2800" i="1" dirty="0"/>
              <a:t>a bias term (b</a:t>
            </a:r>
            <a:r>
              <a:rPr lang="en-US" sz="2800" i="1" baseline="-25000" dirty="0"/>
              <a:t>i</a:t>
            </a:r>
            <a:r>
              <a:rPr lang="en-US" sz="28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1683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115888"/>
            <a:ext cx="6539771" cy="838200"/>
          </a:xfrm>
        </p:spPr>
        <p:txBody>
          <a:bodyPr>
            <a:noAutofit/>
          </a:bodyPr>
          <a:lstStyle/>
          <a:p>
            <a:r>
              <a:rPr lang="en-US" dirty="0">
                <a:latin typeface="Trebuchet MS"/>
                <a:cs typeface="Trebuchet MS"/>
              </a:rPr>
              <a:t>Basic Perceptron*</a:t>
            </a:r>
          </a:p>
        </p:txBody>
      </p:sp>
      <p:pic>
        <p:nvPicPr>
          <p:cNvPr id="5" name="Picture 4" descr="perceptron_moj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32" y="1268182"/>
            <a:ext cx="7781925" cy="2933700"/>
          </a:xfrm>
          <a:prstGeom prst="rect">
            <a:avLst/>
          </a:prstGeom>
        </p:spPr>
      </p:pic>
      <p:graphicFrame>
        <p:nvGraphicFramePr>
          <p:cNvPr id="7" name="Object 21"/>
          <p:cNvGraphicFramePr>
            <a:graphicFrameLocks noChangeAspect="1"/>
          </p:cNvGraphicFramePr>
          <p:nvPr/>
        </p:nvGraphicFramePr>
        <p:xfrm>
          <a:off x="3222725" y="4408353"/>
          <a:ext cx="3064411" cy="1424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14500" imgH="800100" progId="Equation.3">
                  <p:embed/>
                </p:oleObj>
              </mc:Choice>
              <mc:Fallback>
                <p:oleObj name="Equation" r:id="rId3" imgW="1714500" imgH="800100" progId="Equation.3">
                  <p:embed/>
                  <p:pic>
                    <p:nvPicPr>
                      <p:cNvPr id="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725" y="4408353"/>
                        <a:ext cx="3064411" cy="14246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3505464" y="3258780"/>
            <a:ext cx="2895246" cy="1712373"/>
          </a:xfrm>
          <a:prstGeom prst="straightConnector1">
            <a:avLst/>
          </a:prstGeom>
          <a:ln>
            <a:solidFill>
              <a:srgbClr val="FF0000">
                <a:alpha val="42000"/>
              </a:srgb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400710" y="4508833"/>
            <a:ext cx="2424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What is the problem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here?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651" y="6335067"/>
            <a:ext cx="4002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rebuchet MS"/>
                <a:cs typeface="Trebuchet MS"/>
              </a:rPr>
              <a:t>(Rosenblatt, 1950s and early 60s)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68506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5199"/>
            <a:ext cx="77724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Brief History of Neural Networks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700" y="1172557"/>
            <a:ext cx="7848600" cy="4940376"/>
          </a:xfr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</a:rPr>
              <a:t>1943:</a:t>
            </a:r>
            <a:r>
              <a:rPr lang="en-US" sz="2400" dirty="0">
                <a:ea typeface="+mn-ea"/>
              </a:rPr>
              <a:t> McCulloch &amp; Pitts show that </a:t>
            </a:r>
            <a:r>
              <a:rPr lang="en-US" sz="2400" dirty="0">
                <a:solidFill>
                  <a:srgbClr val="000000"/>
                </a:solidFill>
                <a:ea typeface="+mn-ea"/>
              </a:rPr>
              <a:t>neurons </a:t>
            </a:r>
            <a:r>
              <a:rPr lang="en-US" sz="2400" dirty="0">
                <a:ea typeface="+mn-ea"/>
              </a:rPr>
              <a:t>can be combined to construct a </a:t>
            </a:r>
            <a:r>
              <a:rPr lang="en-US" sz="2400" dirty="0">
                <a:solidFill>
                  <a:srgbClr val="000000"/>
                </a:solidFill>
                <a:ea typeface="+mn-ea"/>
              </a:rPr>
              <a:t>Turing machine </a:t>
            </a:r>
            <a:r>
              <a:rPr lang="en-US" sz="2400" dirty="0">
                <a:ea typeface="+mn-ea"/>
              </a:rPr>
              <a:t>(using ANDs, ORs, &amp; NOTs)</a:t>
            </a:r>
          </a:p>
          <a:p>
            <a:pPr eaLnBrk="1" hangingPunct="1">
              <a:defRPr/>
            </a:pPr>
            <a:endParaRPr lang="en-US" sz="2400" dirty="0">
              <a:ea typeface="+mn-ea"/>
            </a:endParaRPr>
          </a:p>
          <a:p>
            <a:pPr eaLnBrk="1" hangingPunct="1">
              <a:defRPr/>
            </a:pP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</a:rPr>
              <a:t>1958:</a:t>
            </a:r>
            <a:r>
              <a:rPr lang="en-US" sz="2400" dirty="0">
                <a:ea typeface="+mn-ea"/>
              </a:rPr>
              <a:t> Rosenblatt shows that </a:t>
            </a:r>
            <a:r>
              <a:rPr lang="en-US" sz="2400" dirty="0">
                <a:solidFill>
                  <a:srgbClr val="000000"/>
                </a:solidFill>
                <a:ea typeface="+mn-ea"/>
              </a:rPr>
              <a:t>perceptrons</a:t>
            </a:r>
            <a:r>
              <a:rPr lang="en-US" sz="2400" b="1" dirty="0">
                <a:solidFill>
                  <a:srgbClr val="000000"/>
                </a:solidFill>
                <a:ea typeface="+mn-ea"/>
              </a:rPr>
              <a:t> </a:t>
            </a:r>
            <a:r>
              <a:rPr lang="en-US" sz="2400" dirty="0">
                <a:ea typeface="+mn-ea"/>
              </a:rPr>
              <a:t>will converge if what they are trying to learn can be represented</a:t>
            </a:r>
          </a:p>
          <a:p>
            <a:pPr eaLnBrk="1" hangingPunct="1">
              <a:defRPr/>
            </a:pPr>
            <a:endParaRPr lang="en-US" sz="2400" dirty="0">
              <a:ea typeface="+mn-ea"/>
            </a:endParaRPr>
          </a:p>
          <a:p>
            <a:pPr eaLnBrk="1" hangingPunct="1">
              <a:defRPr/>
            </a:pP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</a:rPr>
              <a:t>1969:</a:t>
            </a:r>
            <a:r>
              <a:rPr lang="en-US" sz="2400" dirty="0">
                <a:ea typeface="+mn-ea"/>
              </a:rPr>
              <a:t> Minsky &amp; Papert showed the</a:t>
            </a:r>
            <a:r>
              <a:rPr lang="en-US" sz="2400" b="1" dirty="0">
                <a:solidFill>
                  <a:schemeClr val="accent2"/>
                </a:solidFill>
                <a:ea typeface="+mn-ea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+mn-ea"/>
              </a:rPr>
              <a:t>limitations </a:t>
            </a:r>
            <a:r>
              <a:rPr lang="en-US" sz="2400" dirty="0">
                <a:ea typeface="+mn-ea"/>
              </a:rPr>
              <a:t>of perceptrons, killing research for a decade</a:t>
            </a:r>
          </a:p>
          <a:p>
            <a:pPr eaLnBrk="1" hangingPunct="1">
              <a:defRPr/>
            </a:pPr>
            <a:endParaRPr lang="en-US" sz="2400" dirty="0">
              <a:ea typeface="+mn-ea"/>
            </a:endParaRPr>
          </a:p>
          <a:p>
            <a:pPr eaLnBrk="1" hangingPunct="1">
              <a:defRPr/>
            </a:pP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</a:rPr>
              <a:t>1985:</a:t>
            </a:r>
            <a:r>
              <a:rPr lang="en-US" sz="2400" dirty="0"/>
              <a:t> The backpropagation </a:t>
            </a:r>
            <a:r>
              <a:rPr lang="en-US" sz="2400" dirty="0">
                <a:ea typeface="+mn-ea"/>
              </a:rPr>
              <a:t>algorithm revitalizes the field</a:t>
            </a:r>
          </a:p>
          <a:p>
            <a:pPr lvl="1">
              <a:defRPr/>
            </a:pPr>
            <a:r>
              <a:rPr lang="en-US" sz="2000" dirty="0"/>
              <a:t>Geoff Hinton et al</a:t>
            </a:r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2006:</a:t>
            </a:r>
            <a:r>
              <a:rPr lang="en-US" sz="2400" dirty="0"/>
              <a:t> The Hinton lab solves the training problem for DNNs</a:t>
            </a:r>
          </a:p>
          <a:p>
            <a:pPr>
              <a:defRPr/>
            </a:pPr>
            <a:endParaRPr lang="en-US" sz="2400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5711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115888"/>
            <a:ext cx="6539771" cy="838200"/>
          </a:xfrm>
        </p:spPr>
        <p:txBody>
          <a:bodyPr>
            <a:noAutofit/>
          </a:bodyPr>
          <a:lstStyle/>
          <a:p>
            <a:r>
              <a:rPr lang="en-US" dirty="0">
                <a:latin typeface="Trebuchet MS"/>
                <a:cs typeface="Trebuchet MS"/>
              </a:rPr>
              <a:t>Basic Perceptron*</a:t>
            </a:r>
          </a:p>
        </p:txBody>
      </p:sp>
      <p:pic>
        <p:nvPicPr>
          <p:cNvPr id="5" name="Picture 4" descr="perceptron_moj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32" y="1268182"/>
            <a:ext cx="7781925" cy="2933700"/>
          </a:xfrm>
          <a:prstGeom prst="rect">
            <a:avLst/>
          </a:prstGeom>
        </p:spPr>
      </p:pic>
      <p:graphicFrame>
        <p:nvGraphicFramePr>
          <p:cNvPr id="7" name="Object 21"/>
          <p:cNvGraphicFramePr>
            <a:graphicFrameLocks noChangeAspect="1"/>
          </p:cNvGraphicFramePr>
          <p:nvPr/>
        </p:nvGraphicFramePr>
        <p:xfrm>
          <a:off x="3222725" y="4408353"/>
          <a:ext cx="3064411" cy="1424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14500" imgH="800100" progId="Equation.3">
                  <p:embed/>
                </p:oleObj>
              </mc:Choice>
              <mc:Fallback>
                <p:oleObj name="Equation" r:id="rId3" imgW="1714500" imgH="800100" progId="Equation.3">
                  <p:embed/>
                  <p:pic>
                    <p:nvPicPr>
                      <p:cNvPr id="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725" y="4408353"/>
                        <a:ext cx="3064411" cy="14246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3505464" y="3258780"/>
            <a:ext cx="2895246" cy="1712373"/>
          </a:xfrm>
          <a:prstGeom prst="straightConnector1">
            <a:avLst/>
          </a:prstGeom>
          <a:ln>
            <a:solidFill>
              <a:srgbClr val="FF0000">
                <a:alpha val="42000"/>
              </a:srgb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683449" y="3192825"/>
            <a:ext cx="2078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Trust me… there is something missing here…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651" y="6335067"/>
            <a:ext cx="4002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rebuchet MS"/>
                <a:cs typeface="Trebuchet MS"/>
              </a:rPr>
              <a:t>(Rosenblatt, 1950s and early 60s)</a:t>
            </a:r>
            <a:endParaRPr lang="en-CA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EDEB7E-9B84-024C-9581-3D2405B59C57}"/>
              </a:ext>
            </a:extLst>
          </p:cNvPr>
          <p:cNvSpPr/>
          <p:nvPr/>
        </p:nvSpPr>
        <p:spPr bwMode="auto">
          <a:xfrm>
            <a:off x="7553195" y="2054268"/>
            <a:ext cx="926262" cy="663880"/>
          </a:xfrm>
          <a:prstGeom prst="rect">
            <a:avLst/>
          </a:prstGeom>
          <a:solidFill>
            <a:schemeClr val="accent1">
              <a:alpha val="19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14340" name="Picture 4" descr="Image result for lollipop">
            <a:extLst>
              <a:ext uri="{FF2B5EF4-FFF2-40B4-BE49-F238E27FC236}">
                <a16:creationId xmlns:a16="http://schemas.microsoft.com/office/drawing/2014/main" id="{C043C89F-7F5A-B544-84D7-F2F6D9359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14"/>
          <a:stretch/>
        </p:blipFill>
        <p:spPr bwMode="auto">
          <a:xfrm>
            <a:off x="7073426" y="4376243"/>
            <a:ext cx="1298791" cy="148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6C0EF5-7B8A-9E48-B474-81BAF674DBEA}"/>
              </a:ext>
            </a:extLst>
          </p:cNvPr>
          <p:cNvSpPr txBox="1"/>
          <p:nvPr/>
        </p:nvSpPr>
        <p:spPr>
          <a:xfrm>
            <a:off x="6851737" y="5745370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Lollipop time!</a:t>
            </a:r>
          </a:p>
        </p:txBody>
      </p:sp>
    </p:spTree>
    <p:extLst>
      <p:ext uri="{BB962C8B-B14F-4D97-AF65-F5344CB8AC3E}">
        <p14:creationId xmlns:p14="http://schemas.microsoft.com/office/powerpoint/2010/main" val="32464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132" y="115888"/>
            <a:ext cx="5678488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Activation Functions – Linear Function  </a:t>
            </a:r>
          </a:p>
        </p:txBody>
      </p:sp>
      <p:pic>
        <p:nvPicPr>
          <p:cNvPr id="4" name="Picture 3" descr="linear_activation_func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9"/>
          <a:stretch/>
        </p:blipFill>
        <p:spPr>
          <a:xfrm>
            <a:off x="3979332" y="1423876"/>
            <a:ext cx="5164667" cy="46483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608667"/>
            <a:ext cx="39793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dirty="0">
                <a:latin typeface="Trebuchet MS"/>
                <a:cs typeface="Trebuchet MS"/>
              </a:rPr>
              <a:t>Performs no input squashing of any kind;</a:t>
            </a:r>
          </a:p>
          <a:p>
            <a:pPr marL="457200" indent="-457200">
              <a:buFont typeface="+mj-lt"/>
              <a:buAutoNum type="arabicPeriod"/>
            </a:pPr>
            <a:endParaRPr lang="en-CA" dirty="0">
              <a:latin typeface="Trebuchet MS"/>
              <a:cs typeface="Trebuchet MS"/>
            </a:endParaRPr>
          </a:p>
          <a:p>
            <a:pPr marL="457200" indent="-457200">
              <a:buFont typeface="+mj-lt"/>
              <a:buAutoNum type="arabicPeriod"/>
            </a:pPr>
            <a:r>
              <a:rPr lang="en-CA" dirty="0">
                <a:latin typeface="Trebuchet MS"/>
                <a:cs typeface="Trebuchet MS"/>
              </a:rPr>
              <a:t>Actually not very interesting</a:t>
            </a:r>
            <a:r>
              <a:rPr lang="mr-IN" dirty="0">
                <a:latin typeface="Trebuchet MS"/>
                <a:cs typeface="Trebuchet MS"/>
              </a:rPr>
              <a:t>…</a:t>
            </a:r>
            <a:endParaRPr lang="en-CA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621661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86" y="61"/>
            <a:ext cx="5687134" cy="1143000"/>
          </a:xfrm>
        </p:spPr>
        <p:txBody>
          <a:bodyPr>
            <a:normAutofit/>
          </a:bodyPr>
          <a:lstStyle/>
          <a:p>
            <a:r>
              <a:rPr lang="en-US" dirty="0"/>
              <a:t>Activation Functions – Hyperbolic Tangent </a:t>
            </a:r>
          </a:p>
        </p:txBody>
      </p:sp>
      <p:pic>
        <p:nvPicPr>
          <p:cNvPr id="4" name="Picture 3" descr="hyperbolic_tanget_activation_func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9" r="3889" b="23013"/>
          <a:stretch/>
        </p:blipFill>
        <p:spPr>
          <a:xfrm>
            <a:off x="4013200" y="1279944"/>
            <a:ext cx="4775200" cy="3681523"/>
          </a:xfrm>
          <a:prstGeom prst="rect">
            <a:avLst/>
          </a:prstGeom>
        </p:spPr>
      </p:pic>
      <p:pic>
        <p:nvPicPr>
          <p:cNvPr id="6" name="Picture 5" descr="hyperbolic_tanget_activation_func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8" t="83361"/>
          <a:stretch/>
        </p:blipFill>
        <p:spPr>
          <a:xfrm>
            <a:off x="1964263" y="5418667"/>
            <a:ext cx="7027333" cy="7956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1386" y="1532341"/>
            <a:ext cx="38818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CA" dirty="0">
                <a:latin typeface="Trebuchet MS"/>
                <a:cs typeface="Trebuchet MS"/>
              </a:rPr>
              <a:t>Squashes perceptron input between -1 and 1;</a:t>
            </a:r>
          </a:p>
          <a:p>
            <a:pPr marL="342900" indent="-342900">
              <a:buFont typeface="Arial"/>
              <a:buChar char="•"/>
            </a:pPr>
            <a:endParaRPr lang="en-CA" dirty="0">
              <a:latin typeface="Trebuchet MS"/>
              <a:cs typeface="Trebuchet MS"/>
            </a:endParaRPr>
          </a:p>
          <a:p>
            <a:pPr marL="342900" indent="-342900">
              <a:buFont typeface="Arial"/>
              <a:buChar char="•"/>
            </a:pPr>
            <a:r>
              <a:rPr lang="en-CA" dirty="0">
                <a:latin typeface="Trebuchet MS"/>
                <a:cs typeface="Trebuchet MS"/>
              </a:rPr>
              <a:t>Can be positive or negative;</a:t>
            </a:r>
          </a:p>
          <a:p>
            <a:pPr marL="342900" indent="-342900">
              <a:buFont typeface="Arial"/>
              <a:buChar char="•"/>
            </a:pPr>
            <a:endParaRPr lang="en-CA" dirty="0">
              <a:latin typeface="Trebuchet MS"/>
              <a:cs typeface="Trebuchet MS"/>
            </a:endParaRPr>
          </a:p>
          <a:p>
            <a:pPr marL="342900" indent="-342900">
              <a:buFont typeface="Arial"/>
              <a:buChar char="•"/>
            </a:pPr>
            <a:r>
              <a:rPr lang="en-CA" dirty="0">
                <a:latin typeface="Trebuchet MS"/>
                <a:cs typeface="Trebuchet MS"/>
              </a:rPr>
              <a:t>Is bounded by definition;</a:t>
            </a:r>
          </a:p>
          <a:p>
            <a:pPr marL="342900" indent="-342900">
              <a:buFont typeface="Arial"/>
              <a:buChar char="•"/>
            </a:pPr>
            <a:endParaRPr lang="en-CA" dirty="0">
              <a:latin typeface="Trebuchet MS"/>
              <a:cs typeface="Trebuchet MS"/>
            </a:endParaRPr>
          </a:p>
          <a:p>
            <a:pPr marL="342900" indent="-342900">
              <a:buFont typeface="Arial"/>
              <a:buChar char="•"/>
            </a:pPr>
            <a:r>
              <a:rPr lang="en-CA" dirty="0">
                <a:latin typeface="Trebuchet MS"/>
                <a:cs typeface="Trebuchet MS"/>
              </a:rPr>
              <a:t>Strictly increasing;</a:t>
            </a:r>
          </a:p>
        </p:txBody>
      </p:sp>
    </p:spTree>
    <p:extLst>
      <p:ext uri="{BB962C8B-B14F-4D97-AF65-F5344CB8AC3E}">
        <p14:creationId xmlns:p14="http://schemas.microsoft.com/office/powerpoint/2010/main" val="2909066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003"/>
            <a:ext cx="8569193" cy="922871"/>
          </a:xfrm>
        </p:spPr>
        <p:txBody>
          <a:bodyPr>
            <a:normAutofit/>
          </a:bodyPr>
          <a:lstStyle/>
          <a:p>
            <a:r>
              <a:rPr lang="en-US" dirty="0"/>
              <a:t>Activation Functions: More Recently...</a:t>
            </a:r>
          </a:p>
        </p:txBody>
      </p:sp>
      <p:pic>
        <p:nvPicPr>
          <p:cNvPr id="4" name="Picture 3" descr="logistic_regres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55521"/>
            <a:ext cx="7912100" cy="266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687" y="4757450"/>
            <a:ext cx="7532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Squashes the input (x) onto the open interval [0,1]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67852" y="3846232"/>
            <a:ext cx="4498948" cy="956722"/>
            <a:chOff x="467852" y="4006768"/>
            <a:chExt cx="4498948" cy="956722"/>
          </a:xfrm>
        </p:grpSpPr>
        <p:pic>
          <p:nvPicPr>
            <p:cNvPr id="9" name="Picture 8" descr="softplu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970" y="4514670"/>
              <a:ext cx="3291349" cy="4488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67852" y="4006768"/>
              <a:ext cx="44989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Smooth approximation (softplus):</a:t>
              </a:r>
            </a:p>
          </p:txBody>
        </p:sp>
      </p:grpSp>
      <p:pic>
        <p:nvPicPr>
          <p:cNvPr id="11" name="Picture 10" descr="relu_pri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92" y="5430644"/>
            <a:ext cx="6982815" cy="540922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5455" y="1042874"/>
            <a:ext cx="8677548" cy="3256082"/>
            <a:chOff x="315455" y="1694992"/>
            <a:chExt cx="8677548" cy="3256082"/>
          </a:xfrm>
        </p:grpSpPr>
        <p:grpSp>
          <p:nvGrpSpPr>
            <p:cNvPr id="17" name="Group 16"/>
            <p:cNvGrpSpPr/>
            <p:nvPr/>
          </p:nvGrpSpPr>
          <p:grpSpPr>
            <a:xfrm>
              <a:off x="315455" y="1694992"/>
              <a:ext cx="8677548" cy="3256082"/>
              <a:chOff x="315455" y="1694992"/>
              <a:chExt cx="8677548" cy="325608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15455" y="1694992"/>
                <a:ext cx="6202840" cy="2882729"/>
                <a:chOff x="315455" y="1694992"/>
                <a:chExt cx="6202840" cy="2882729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315455" y="1694992"/>
                  <a:ext cx="620284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/>
                    <a:t>Recent successes (e.g., Baidu Deep Speech) use </a:t>
                  </a:r>
                </a:p>
                <a:p>
                  <a:r>
                    <a:rPr lang="en-US" sz="2400" b="1" dirty="0"/>
                    <a:t>(clipped) Rectifier Linear Units: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539687" y="3623614"/>
                  <a:ext cx="4079537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i="1" dirty="0"/>
                    <a:t>f(x) = max(0,x)  </a:t>
                  </a:r>
                  <a:r>
                    <a:rPr lang="en-US" sz="2800" dirty="0"/>
                    <a:t>-- rectifier</a:t>
                  </a:r>
                </a:p>
                <a:p>
                  <a:r>
                    <a:rPr lang="en-US" sz="2800" i="1" dirty="0"/>
                    <a:t>f(x) = min(max(0,x), clip)</a:t>
                  </a:r>
                </a:p>
              </p:txBody>
            </p:sp>
          </p:grpSp>
          <p:pic>
            <p:nvPicPr>
              <p:cNvPr id="16" name="Picture 15" descr="rectifier_graph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410" y="2497351"/>
                <a:ext cx="3255593" cy="2453723"/>
              </a:xfrm>
              <a:prstGeom prst="rect">
                <a:avLst/>
              </a:prstGeom>
            </p:spPr>
          </p:pic>
        </p:grpSp>
        <p:cxnSp>
          <p:nvCxnSpPr>
            <p:cNvPr id="19" name="Straight Arrow Connector 18"/>
            <p:cNvCxnSpPr/>
            <p:nvPr/>
          </p:nvCxnSpPr>
          <p:spPr>
            <a:xfrm>
              <a:off x="5527801" y="3451412"/>
              <a:ext cx="478552" cy="448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047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But...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How do we choose among multiple options?</a:t>
            </a:r>
          </a:p>
        </p:txBody>
      </p:sp>
    </p:spTree>
    <p:extLst>
      <p:ext uri="{BB962C8B-B14F-4D97-AF65-F5344CB8AC3E}">
        <p14:creationId xmlns:p14="http://schemas.microsoft.com/office/powerpoint/2010/main" val="28358344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15 min </a:t>
            </a:r>
            <a:br>
              <a:rPr lang="en-US" dirty="0"/>
            </a:br>
            <a:r>
              <a:rPr lang="en-US" dirty="0"/>
              <a:t>Break?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468" y="1117317"/>
            <a:ext cx="3113543" cy="4293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12" y="3801998"/>
            <a:ext cx="3535040" cy="23543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4809" y="5404211"/>
            <a:ext cx="4445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i="1" dirty="0">
                <a:latin typeface="Trebuchet MS"/>
                <a:cs typeface="Trebuchet MS"/>
              </a:rPr>
              <a:t>Coming up next... </a:t>
            </a:r>
            <a:r>
              <a:rPr lang="en-CA" b="1" dirty="0">
                <a:latin typeface="Trebuchet MS"/>
                <a:cs typeface="Trebuchet MS"/>
              </a:rPr>
              <a:t>Decision Surfaces!</a:t>
            </a:r>
            <a:endParaRPr lang="en-CA" b="1" i="1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98277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5678488" cy="838200"/>
          </a:xfrm>
        </p:spPr>
        <p:txBody>
          <a:bodyPr/>
          <a:lstStyle/>
          <a:p>
            <a:r>
              <a:rPr lang="en-CA" dirty="0"/>
              <a:t>Choosing an Activation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Choosing an activation function rather than another one changes the result of the ANN (obvious);</a:t>
            </a:r>
          </a:p>
          <a:p>
            <a:endParaRPr lang="en-CA" dirty="0"/>
          </a:p>
          <a:p>
            <a:r>
              <a:rPr lang="en-CA" dirty="0"/>
              <a:t>Problem: how do I choose?</a:t>
            </a:r>
          </a:p>
        </p:txBody>
      </p:sp>
    </p:spTree>
    <p:extLst>
      <p:ext uri="{BB962C8B-B14F-4D97-AF65-F5344CB8AC3E}">
        <p14:creationId xmlns:p14="http://schemas.microsoft.com/office/powerpoint/2010/main" val="4968238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6309"/>
            <a:ext cx="5678488" cy="838200"/>
          </a:xfrm>
        </p:spPr>
        <p:txBody>
          <a:bodyPr/>
          <a:lstStyle/>
          <a:p>
            <a:r>
              <a:rPr lang="en-CA" dirty="0"/>
              <a:t>Choosing an Activation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Choosing an activation function rather than another one changes the result of the ANN (obvious);</a:t>
            </a:r>
          </a:p>
          <a:p>
            <a:endParaRPr lang="en-CA" dirty="0"/>
          </a:p>
          <a:p>
            <a:r>
              <a:rPr lang="en-CA" dirty="0"/>
              <a:t>Problem: how do I choose?</a:t>
            </a:r>
          </a:p>
          <a:p>
            <a:endParaRPr lang="en-CA" dirty="0"/>
          </a:p>
          <a:p>
            <a:endParaRPr lang="en-CA" dirty="0"/>
          </a:p>
          <a:p>
            <a:r>
              <a:rPr lang="en-CA" i="1" dirty="0"/>
              <a:t>Decision </a:t>
            </a:r>
          </a:p>
          <a:p>
            <a:pPr marL="0" indent="0">
              <a:buNone/>
            </a:pPr>
            <a:r>
              <a:rPr lang="en-CA" i="1" dirty="0"/>
              <a:t>Surface!</a:t>
            </a:r>
          </a:p>
        </p:txBody>
      </p:sp>
      <p:pic>
        <p:nvPicPr>
          <p:cNvPr id="4" name="Picture 3" descr="Screen Shot 2018-02-01 at 15.25.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3760"/>
          <a:stretch/>
        </p:blipFill>
        <p:spPr>
          <a:xfrm>
            <a:off x="2616200" y="3450827"/>
            <a:ext cx="6375400" cy="273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874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dirty="0" err="1"/>
              <a:t>hypersurface</a:t>
            </a:r>
            <a:r>
              <a:rPr lang="en-CA" dirty="0"/>
              <a:t> that partitions the underlying vector space into two sets, one for each class.”</a:t>
            </a:r>
          </a:p>
        </p:txBody>
      </p:sp>
    </p:spTree>
    <p:extLst>
      <p:ext uri="{BB962C8B-B14F-4D97-AF65-F5344CB8AC3E}">
        <p14:creationId xmlns:p14="http://schemas.microsoft.com/office/powerpoint/2010/main" val="39943669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dirty="0" err="1"/>
              <a:t>hypersurface</a:t>
            </a:r>
            <a:r>
              <a:rPr lang="en-CA" dirty="0"/>
              <a:t> that partitions the underlying vector space into two sets, one for each class.”</a:t>
            </a:r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5837238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64267" y="5630863"/>
            <a:ext cx="4966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err="1">
                <a:latin typeface="Trebuchet MS"/>
                <a:cs typeface="Trebuchet MS"/>
              </a:rPr>
              <a:t>Quoth</a:t>
            </a:r>
            <a:r>
              <a:rPr lang="en-CA" b="1" dirty="0">
                <a:latin typeface="Trebuchet MS"/>
                <a:cs typeface="Trebuchet MS"/>
              </a:rPr>
              <a:t>’ the raven... “Say what?!”</a:t>
            </a:r>
          </a:p>
        </p:txBody>
      </p:sp>
    </p:spTree>
    <p:extLst>
      <p:ext uri="{BB962C8B-B14F-4D97-AF65-F5344CB8AC3E}">
        <p14:creationId xmlns:p14="http://schemas.microsoft.com/office/powerpoint/2010/main" val="617054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8" name="Rectangle 1028"/>
          <p:cNvSpPr>
            <a:spLocks noGrp="1" noChangeArrowheads="1"/>
          </p:cNvSpPr>
          <p:nvPr>
            <p:ph type="title"/>
          </p:nvPr>
        </p:nvSpPr>
        <p:spPr>
          <a:xfrm>
            <a:off x="663575" y="39439"/>
            <a:ext cx="8229600" cy="1143000"/>
          </a:xfrm>
        </p:spPr>
        <p:txBody>
          <a:bodyPr/>
          <a:lstStyle/>
          <a:p>
            <a:r>
              <a:rPr lang="en-US" dirty="0"/>
              <a:t>Biological Inspiration: Neurons</a:t>
            </a:r>
          </a:p>
        </p:txBody>
      </p:sp>
      <p:sp>
        <p:nvSpPr>
          <p:cNvPr id="216074" name="Rectangle 1034"/>
          <p:cNvSpPr>
            <a:spLocks noGrp="1" noChangeArrowheads="1"/>
          </p:cNvSpPr>
          <p:nvPr>
            <p:ph type="body" idx="1"/>
          </p:nvPr>
        </p:nvSpPr>
        <p:spPr>
          <a:xfrm>
            <a:off x="745061" y="3261442"/>
            <a:ext cx="8435975" cy="305042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200" dirty="0"/>
              <a:t>A neuron has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Branching input (dendrites)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Branching output (the axon)</a:t>
            </a:r>
          </a:p>
          <a:p>
            <a:pPr lvl="1"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2200" dirty="0"/>
              <a:t>Information moves from the dendrites to the axon via the cell body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200" dirty="0"/>
              <a:t>Axon connects to dendrites via synapses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Synapses vary in strength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Synapses may be excitatory or inhibitory </a:t>
            </a:r>
          </a:p>
        </p:txBody>
      </p:sp>
      <p:graphicFrame>
        <p:nvGraphicFramePr>
          <p:cNvPr id="216072" name="Object 1032">
            <a:hlinkClick r:id="" action="ppaction://ole?verb=0"/>
          </p:cNvPr>
          <p:cNvGraphicFramePr>
            <a:graphicFrameLocks noGrp="1"/>
          </p:cNvGraphicFramePr>
          <p:nvPr>
            <p:ph idx="4294967295"/>
          </p:nvPr>
        </p:nvGraphicFramePr>
        <p:xfrm>
          <a:off x="1991906" y="1170775"/>
          <a:ext cx="5257800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Draw" r:id="rId3" imgW="3962400" imgH="1765300" progId="MSDraw">
                  <p:embed/>
                </p:oleObj>
              </mc:Choice>
              <mc:Fallback>
                <p:oleObj name="Microsoft Draw" r:id="rId3" imgW="3962400" imgH="1765300" progId="MSDraw">
                  <p:embed/>
                  <p:pic>
                    <p:nvPicPr>
                      <p:cNvPr id="216072" name="Object 1032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 t="7539" r="972" b="2263"/>
                      <a:stretch>
                        <a:fillRect/>
                      </a:stretch>
                    </p:blipFill>
                    <p:spPr bwMode="auto">
                      <a:xfrm>
                        <a:off x="1991906" y="1170775"/>
                        <a:ext cx="5257800" cy="201612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rgbClr val="114FFB">
                            <a:alpha val="74998"/>
                          </a:srgb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25870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b="1" dirty="0" err="1"/>
              <a:t>hypersurface</a:t>
            </a:r>
            <a:r>
              <a:rPr lang="en-CA" dirty="0"/>
              <a:t> that partitions the underlying vector space into n sets, one for each class.”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1732" y="2455333"/>
            <a:ext cx="50122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"/>
                <a:cs typeface=""/>
              </a:rPr>
              <a:t>A </a:t>
            </a:r>
            <a:r>
              <a:rPr lang="en-CA" i="1" dirty="0" err="1">
                <a:latin typeface=""/>
                <a:cs typeface=""/>
              </a:rPr>
              <a:t>hypersurface</a:t>
            </a:r>
            <a:r>
              <a:rPr lang="en-CA" dirty="0">
                <a:latin typeface=""/>
                <a:cs typeface=""/>
              </a:rPr>
              <a:t> is a manifold, i.e., a topological space that locally resembles an Euclidian space</a:t>
            </a:r>
          </a:p>
        </p:txBody>
      </p:sp>
    </p:spTree>
    <p:extLst>
      <p:ext uri="{BB962C8B-B14F-4D97-AF65-F5344CB8AC3E}">
        <p14:creationId xmlns:p14="http://schemas.microsoft.com/office/powerpoint/2010/main" val="39693987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b="1" dirty="0" err="1"/>
              <a:t>hypersurface</a:t>
            </a:r>
            <a:r>
              <a:rPr lang="en-CA" dirty="0"/>
              <a:t> that partitions the underlying vector space into n sets, one for each class.”</a:t>
            </a:r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409" y="2349500"/>
            <a:ext cx="3080057" cy="173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1732" y="2455333"/>
            <a:ext cx="50122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"/>
                <a:cs typeface=""/>
              </a:rPr>
              <a:t>A Hypersurface is a manifold, i.e., a topological space that locally resembles an Euclidian space</a:t>
            </a:r>
            <a:r>
              <a:rPr lang="mr-IN" dirty="0">
                <a:latin typeface=""/>
                <a:cs typeface=""/>
              </a:rPr>
              <a:t>…</a:t>
            </a:r>
            <a:endParaRPr lang="en-CA" dirty="0">
              <a:latin typeface=""/>
              <a:cs typeface="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9067" y="4293130"/>
            <a:ext cx="7357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 err="1">
                <a:latin typeface="Trebuchet MS"/>
                <a:cs typeface="Trebuchet MS"/>
              </a:rPr>
              <a:t>Quoth</a:t>
            </a:r>
            <a:r>
              <a:rPr lang="en-CA" sz="3600" b="1" dirty="0">
                <a:latin typeface="Trebuchet MS"/>
                <a:cs typeface="Trebuchet MS"/>
              </a:rPr>
              <a:t>’ the raven... “Say what?!”</a:t>
            </a:r>
          </a:p>
        </p:txBody>
      </p:sp>
    </p:spTree>
    <p:extLst>
      <p:ext uri="{BB962C8B-B14F-4D97-AF65-F5344CB8AC3E}">
        <p14:creationId xmlns:p14="http://schemas.microsoft.com/office/powerpoint/2010/main" val="24772076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b="1" dirty="0" err="1"/>
              <a:t>hypersurface</a:t>
            </a:r>
            <a:r>
              <a:rPr lang="en-CA" dirty="0"/>
              <a:t> that partitions the underlying vector space into n sets, one for each class.”</a:t>
            </a:r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409" y="2349500"/>
            <a:ext cx="3080057" cy="173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1732" y="2455333"/>
            <a:ext cx="50122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"/>
                <a:cs typeface=""/>
              </a:rPr>
              <a:t>A Hypersurface is a manifold, i.e., a topological space that locally resembles an Euclidian space</a:t>
            </a:r>
            <a:r>
              <a:rPr lang="mr-IN" dirty="0">
                <a:latin typeface=""/>
                <a:cs typeface=""/>
              </a:rPr>
              <a:t>…</a:t>
            </a:r>
            <a:endParaRPr lang="en-CA" dirty="0">
              <a:latin typeface=""/>
              <a:cs typeface="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2321" y="4662225"/>
            <a:ext cx="53696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latin typeface=""/>
                <a:cs typeface=""/>
              </a:rPr>
              <a:t>Just a </a:t>
            </a:r>
            <a:r>
              <a:rPr lang="it-IT" i="1" dirty="0" err="1">
                <a:latin typeface=""/>
                <a:cs typeface=""/>
              </a:rPr>
              <a:t>complex</a:t>
            </a:r>
            <a:r>
              <a:rPr lang="it-IT" i="1" dirty="0">
                <a:latin typeface=""/>
                <a:cs typeface=""/>
              </a:rPr>
              <a:t> </a:t>
            </a:r>
            <a:r>
              <a:rPr lang="it-IT" i="1" dirty="0" err="1">
                <a:latin typeface=""/>
                <a:cs typeface=""/>
              </a:rPr>
              <a:t>mathematical</a:t>
            </a:r>
            <a:r>
              <a:rPr lang="it-IT" i="1" dirty="0">
                <a:latin typeface=""/>
                <a:cs typeface=""/>
              </a:rPr>
              <a:t> </a:t>
            </a:r>
            <a:r>
              <a:rPr lang="it-IT" i="1" dirty="0" err="1">
                <a:latin typeface=""/>
                <a:cs typeface=""/>
              </a:rPr>
              <a:t>jargon</a:t>
            </a:r>
            <a:r>
              <a:rPr lang="it-IT" i="1" dirty="0">
                <a:latin typeface=""/>
                <a:cs typeface=""/>
              </a:rPr>
              <a:t> to </a:t>
            </a:r>
            <a:r>
              <a:rPr lang="it-IT" i="1" dirty="0" err="1">
                <a:latin typeface=""/>
                <a:cs typeface=""/>
              </a:rPr>
              <a:t>say</a:t>
            </a:r>
            <a:r>
              <a:rPr lang="it-IT" i="1" dirty="0">
                <a:latin typeface=""/>
                <a:cs typeface=""/>
              </a:rPr>
              <a:t> </a:t>
            </a:r>
            <a:r>
              <a:rPr lang="it-IT" i="1" dirty="0" err="1">
                <a:latin typeface=""/>
                <a:cs typeface=""/>
              </a:rPr>
              <a:t>that</a:t>
            </a:r>
            <a:r>
              <a:rPr lang="it-IT" i="1" dirty="0">
                <a:latin typeface=""/>
                <a:cs typeface=""/>
              </a:rPr>
              <a:t> a </a:t>
            </a:r>
            <a:r>
              <a:rPr lang="it-IT" i="1" dirty="0" err="1">
                <a:latin typeface=""/>
                <a:cs typeface=""/>
              </a:rPr>
              <a:t>hypersurface</a:t>
            </a:r>
            <a:r>
              <a:rPr lang="it-IT" i="1" dirty="0">
                <a:latin typeface=""/>
                <a:cs typeface=""/>
              </a:rPr>
              <a:t> </a:t>
            </a:r>
            <a:r>
              <a:rPr lang="it-IT" i="1" dirty="0" err="1">
                <a:latin typeface=""/>
                <a:cs typeface=""/>
              </a:rPr>
              <a:t>reflects</a:t>
            </a:r>
            <a:r>
              <a:rPr lang="it-IT" i="1" dirty="0">
                <a:latin typeface=""/>
                <a:cs typeface=""/>
              </a:rPr>
              <a:t> a </a:t>
            </a:r>
            <a:r>
              <a:rPr lang="it-IT" i="1" dirty="0" err="1">
                <a:latin typeface=""/>
                <a:cs typeface=""/>
              </a:rPr>
              <a:t>polyhedron</a:t>
            </a:r>
            <a:r>
              <a:rPr lang="it-IT" i="1" dirty="0">
                <a:latin typeface=""/>
                <a:cs typeface=""/>
              </a:rPr>
              <a:t> (e.g., a </a:t>
            </a:r>
            <a:r>
              <a:rPr lang="it-IT" i="1" dirty="0" err="1">
                <a:latin typeface=""/>
                <a:cs typeface=""/>
              </a:rPr>
              <a:t>sphere</a:t>
            </a:r>
            <a:r>
              <a:rPr lang="it-IT" i="1" dirty="0">
                <a:latin typeface=""/>
                <a:cs typeface=""/>
              </a:rPr>
              <a:t>, a </a:t>
            </a:r>
            <a:r>
              <a:rPr lang="it-IT" i="1" dirty="0" err="1">
                <a:latin typeface=""/>
                <a:cs typeface=""/>
              </a:rPr>
              <a:t>plane</a:t>
            </a:r>
            <a:r>
              <a:rPr lang="it-IT" i="1" dirty="0">
                <a:latin typeface=""/>
                <a:cs typeface=""/>
              </a:rPr>
              <a:t>, the </a:t>
            </a:r>
            <a:r>
              <a:rPr lang="it-IT" i="1" dirty="0" err="1">
                <a:latin typeface=""/>
                <a:cs typeface=""/>
              </a:rPr>
              <a:t>torus</a:t>
            </a:r>
            <a:r>
              <a:rPr lang="it-IT" i="1" dirty="0">
                <a:latin typeface=""/>
                <a:cs typeface=""/>
              </a:rPr>
              <a:t>, </a:t>
            </a:r>
            <a:r>
              <a:rPr lang="mr-IN" i="1" dirty="0">
                <a:latin typeface=""/>
                <a:cs typeface=""/>
              </a:rPr>
              <a:t>…</a:t>
            </a:r>
            <a:r>
              <a:rPr lang="it-IT" i="1" dirty="0">
                <a:latin typeface=""/>
                <a:cs typeface=""/>
              </a:rPr>
              <a:t>);</a:t>
            </a:r>
            <a:endParaRPr lang="en-CA" i="1" dirty="0">
              <a:latin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774036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>
                <a:solidFill>
                  <a:srgbClr val="BFBFBF"/>
                </a:solidFill>
              </a:rPr>
              <a:t>Def</a:t>
            </a:r>
            <a:r>
              <a:rPr lang="en-CA" dirty="0">
                <a:solidFill>
                  <a:srgbClr val="BFBFBF"/>
                </a:solidFill>
              </a:rPr>
              <a:t>: “is a </a:t>
            </a:r>
            <a:r>
              <a:rPr lang="en-CA" b="1" dirty="0" err="1">
                <a:solidFill>
                  <a:srgbClr val="BFBFBF"/>
                </a:solidFill>
              </a:rPr>
              <a:t>hypersurface</a:t>
            </a:r>
            <a:r>
              <a:rPr lang="en-CA" dirty="0">
                <a:solidFill>
                  <a:srgbClr val="BFBFBF"/>
                </a:solidFill>
              </a:rPr>
              <a:t> that partitions the underlying vector space into n sets, one for each class.”</a:t>
            </a:r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409" y="2349500"/>
            <a:ext cx="3080057" cy="173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1732" y="2455333"/>
            <a:ext cx="50122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BFBFBF"/>
                </a:solidFill>
                <a:latin typeface=""/>
                <a:cs typeface=""/>
              </a:rPr>
              <a:t>A Hypersurface is a manifold, i.e., a topological space that locally resembles an Euclidian space</a:t>
            </a:r>
            <a:r>
              <a:rPr lang="mr-IN" dirty="0">
                <a:solidFill>
                  <a:srgbClr val="BFBFBF"/>
                </a:solidFill>
                <a:latin typeface=""/>
                <a:cs typeface=""/>
              </a:rPr>
              <a:t>…</a:t>
            </a:r>
            <a:endParaRPr lang="en-CA" dirty="0">
              <a:solidFill>
                <a:srgbClr val="BFBFBF"/>
              </a:solidFill>
              <a:latin typeface=""/>
              <a:cs typeface="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2321" y="4662225"/>
            <a:ext cx="53696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Just a </a:t>
            </a:r>
            <a:r>
              <a:rPr lang="it-IT" i="1" dirty="0" err="1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complex</a:t>
            </a:r>
            <a:r>
              <a:rPr lang="it-IT" i="1" dirty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 </a:t>
            </a:r>
            <a:r>
              <a:rPr lang="it-IT" i="1" dirty="0" err="1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mathematical</a:t>
            </a:r>
            <a:r>
              <a:rPr lang="it-IT" i="1" dirty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 </a:t>
            </a:r>
            <a:r>
              <a:rPr lang="it-IT" i="1" dirty="0" err="1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jargon</a:t>
            </a:r>
            <a:r>
              <a:rPr lang="it-IT" i="1" dirty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 to </a:t>
            </a:r>
            <a:r>
              <a:rPr lang="it-IT" i="1" dirty="0" err="1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say</a:t>
            </a:r>
            <a:r>
              <a:rPr lang="it-IT" i="1" dirty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 </a:t>
            </a:r>
            <a:r>
              <a:rPr lang="it-IT" i="1" dirty="0" err="1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that</a:t>
            </a:r>
            <a:r>
              <a:rPr lang="it-IT" i="1" dirty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 a </a:t>
            </a:r>
            <a:r>
              <a:rPr lang="it-IT" i="1" dirty="0" err="1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hypersurface</a:t>
            </a:r>
            <a:r>
              <a:rPr lang="it-IT" i="1" dirty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 </a:t>
            </a:r>
            <a:r>
              <a:rPr lang="it-IT" i="1" dirty="0" err="1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reflects</a:t>
            </a:r>
            <a:r>
              <a:rPr lang="it-IT" i="1" dirty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 a </a:t>
            </a:r>
            <a:r>
              <a:rPr lang="it-IT" i="1" dirty="0" err="1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polyhedron</a:t>
            </a:r>
            <a:r>
              <a:rPr lang="it-IT" i="1" dirty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 (e.g., a </a:t>
            </a:r>
            <a:r>
              <a:rPr lang="it-IT" i="1" dirty="0" err="1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sphere</a:t>
            </a:r>
            <a:r>
              <a:rPr lang="it-IT" i="1" dirty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, a </a:t>
            </a:r>
            <a:r>
              <a:rPr lang="it-IT" i="1" dirty="0" err="1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plane</a:t>
            </a:r>
            <a:r>
              <a:rPr lang="it-IT" i="1" dirty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, the </a:t>
            </a:r>
            <a:r>
              <a:rPr lang="it-IT" b="1" i="1" dirty="0" err="1">
                <a:latin typeface=""/>
                <a:cs typeface=""/>
              </a:rPr>
              <a:t>torus</a:t>
            </a:r>
            <a:r>
              <a:rPr lang="it-IT" i="1" dirty="0">
                <a:latin typeface=""/>
                <a:cs typeface=""/>
              </a:rPr>
              <a:t>, </a:t>
            </a:r>
            <a:r>
              <a:rPr lang="mr-IN" i="1" dirty="0">
                <a:solidFill>
                  <a:srgbClr val="BFBFBF"/>
                </a:solidFill>
                <a:latin typeface=""/>
                <a:cs typeface=""/>
              </a:rPr>
              <a:t>…</a:t>
            </a:r>
            <a:r>
              <a:rPr lang="it-IT" i="1" dirty="0">
                <a:solidFill>
                  <a:srgbClr val="BFBFBF"/>
                </a:solidFill>
                <a:latin typeface=""/>
                <a:cs typeface=""/>
              </a:rPr>
              <a:t>);</a:t>
            </a:r>
            <a:endParaRPr lang="en-CA" i="1" dirty="0">
              <a:solidFill>
                <a:srgbClr val="BFBFBF"/>
              </a:solidFill>
              <a:latin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098587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Not this torus...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99" y="1857124"/>
            <a:ext cx="5099909" cy="41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521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Or this torus</a:t>
            </a:r>
          </a:p>
          <a:p>
            <a:pPr lvl="1"/>
            <a:r>
              <a:rPr lang="en-CA" dirty="0"/>
              <a:t>But, getting </a:t>
            </a:r>
            <a:r>
              <a:rPr lang="en-CA" i="1" dirty="0"/>
              <a:t>warmer…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285"/>
          <a:stretch/>
        </p:blipFill>
        <p:spPr>
          <a:xfrm>
            <a:off x="3039533" y="2404996"/>
            <a:ext cx="4318000" cy="361480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42321" y="115888"/>
            <a:ext cx="5678488" cy="838200"/>
          </a:xfrm>
        </p:spPr>
        <p:txBody>
          <a:bodyPr/>
          <a:lstStyle/>
          <a:p>
            <a:r>
              <a:rPr lang="en-CA" dirty="0"/>
              <a:t>Decision Surfaces</a:t>
            </a:r>
          </a:p>
        </p:txBody>
      </p:sp>
    </p:spTree>
    <p:extLst>
      <p:ext uri="{BB962C8B-B14F-4D97-AF65-F5344CB8AC3E}">
        <p14:creationId xmlns:p14="http://schemas.microsoft.com/office/powerpoint/2010/main" val="11287013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torus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233" y="1727306"/>
            <a:ext cx="5311576" cy="44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97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torus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233" y="1727306"/>
            <a:ext cx="5311576" cy="44660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" y="3064933"/>
            <a:ext cx="15536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Locally...</a:t>
            </a:r>
          </a:p>
          <a:p>
            <a:r>
              <a:rPr lang="en-CA" dirty="0">
                <a:latin typeface="Trebuchet MS"/>
                <a:cs typeface="Trebuchet MS"/>
              </a:rPr>
              <a:t>It can be made to represent a Euclidean space!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1542321" y="4826000"/>
            <a:ext cx="1167012" cy="711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171142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from </a:t>
            </a:r>
            <a:r>
              <a:rPr lang="en-CA" dirty="0" err="1"/>
              <a:t>wikipedia</a:t>
            </a:r>
            <a:r>
              <a:rPr lang="en-CA" dirty="0"/>
              <a:t>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3412067" cy="4781550"/>
          </a:xfrm>
        </p:spPr>
        <p:txBody>
          <a:bodyPr/>
          <a:lstStyle/>
          <a:p>
            <a:r>
              <a:rPr lang="en-CA" dirty="0"/>
              <a:t>Manifolds (and </a:t>
            </a:r>
            <a:r>
              <a:rPr lang="en-CA" dirty="0" err="1"/>
              <a:t>hypersurfaces</a:t>
            </a:r>
            <a:r>
              <a:rPr lang="en-CA" dirty="0"/>
              <a:t>) exist also for standard algebraic curves!</a:t>
            </a:r>
          </a:p>
        </p:txBody>
      </p:sp>
      <p:pic>
        <p:nvPicPr>
          <p:cNvPr id="4" name="Picture 3" descr="Screen Shot 2018-02-01 at 15.38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08" y="1238250"/>
            <a:ext cx="3942491" cy="487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170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87332"/>
            <a:ext cx="63881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3" name="Object 9"/>
          <p:cNvGraphicFramePr>
            <a:graphicFrameLocks noGrp="1" noChangeAspect="1"/>
          </p:cNvGraphicFramePr>
          <p:nvPr>
            <p:ph sz="half" idx="2"/>
          </p:nvPr>
        </p:nvGraphicFramePr>
        <p:xfrm>
          <a:off x="4619924" y="2595286"/>
          <a:ext cx="2830512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600" imgH="482600" progId="Equation.3">
                  <p:embed/>
                </p:oleObj>
              </mc:Choice>
              <mc:Fallback>
                <p:oleObj name="Equation" r:id="rId3" imgW="1117600" imgH="482600" progId="Equation.3">
                  <p:embed/>
                  <p:pic>
                    <p:nvPicPr>
                      <p:cNvPr id="615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924" y="2595286"/>
                        <a:ext cx="2830512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470802" y="2400870"/>
            <a:ext cx="2884184" cy="2454275"/>
            <a:chOff x="395288" y="3573463"/>
            <a:chExt cx="2884184" cy="2454275"/>
          </a:xfrm>
        </p:grpSpPr>
        <p:sp>
          <p:nvSpPr>
            <p:cNvPr id="6149" name="Oval 5"/>
            <p:cNvSpPr>
              <a:spLocks noChangeArrowheads="1"/>
            </p:cNvSpPr>
            <p:nvPr/>
          </p:nvSpPr>
          <p:spPr bwMode="auto">
            <a:xfrm>
              <a:off x="1908175" y="4005263"/>
              <a:ext cx="431800" cy="431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150" name="Line 6"/>
            <p:cNvSpPr>
              <a:spLocks noChangeShapeType="1"/>
            </p:cNvSpPr>
            <p:nvPr/>
          </p:nvSpPr>
          <p:spPr bwMode="auto">
            <a:xfrm flipV="1">
              <a:off x="1258888" y="4437063"/>
              <a:ext cx="720725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6151" name="Line 7"/>
            <p:cNvSpPr>
              <a:spLocks noChangeShapeType="1"/>
            </p:cNvSpPr>
            <p:nvPr/>
          </p:nvSpPr>
          <p:spPr bwMode="auto">
            <a:xfrm flipV="1">
              <a:off x="2124075" y="4437063"/>
              <a:ext cx="0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6152" name="Line 8"/>
            <p:cNvSpPr>
              <a:spLocks noChangeShapeType="1"/>
            </p:cNvSpPr>
            <p:nvPr/>
          </p:nvSpPr>
          <p:spPr bwMode="auto">
            <a:xfrm flipH="1" flipV="1">
              <a:off x="2268538" y="4437063"/>
              <a:ext cx="719137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6155" name="Rectangle 11"/>
            <p:cNvSpPr>
              <a:spLocks noChangeArrowheads="1"/>
            </p:cNvSpPr>
            <p:nvPr/>
          </p:nvSpPr>
          <p:spPr bwMode="auto">
            <a:xfrm>
              <a:off x="1116013" y="5300663"/>
              <a:ext cx="287337" cy="2873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156" name="Rectangle 12"/>
            <p:cNvSpPr>
              <a:spLocks noChangeArrowheads="1"/>
            </p:cNvSpPr>
            <p:nvPr/>
          </p:nvSpPr>
          <p:spPr bwMode="auto">
            <a:xfrm>
              <a:off x="1981200" y="5300663"/>
              <a:ext cx="287338" cy="2873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2844800" y="5300663"/>
              <a:ext cx="287338" cy="2873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158" name="Line 14"/>
            <p:cNvSpPr>
              <a:spLocks noChangeShapeType="1"/>
            </p:cNvSpPr>
            <p:nvPr/>
          </p:nvSpPr>
          <p:spPr bwMode="auto">
            <a:xfrm flipV="1">
              <a:off x="827088" y="4365625"/>
              <a:ext cx="1081087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6159" name="Line 15"/>
            <p:cNvSpPr>
              <a:spLocks noChangeShapeType="1"/>
            </p:cNvSpPr>
            <p:nvPr/>
          </p:nvSpPr>
          <p:spPr bwMode="auto">
            <a:xfrm>
              <a:off x="1908175" y="4221163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6160" name="Line 16"/>
            <p:cNvSpPr>
              <a:spLocks noChangeShapeType="1"/>
            </p:cNvSpPr>
            <p:nvPr/>
          </p:nvSpPr>
          <p:spPr bwMode="auto">
            <a:xfrm flipV="1">
              <a:off x="2124075" y="3573463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6161" name="Text Box 17"/>
            <p:cNvSpPr txBox="1">
              <a:spLocks noChangeArrowheads="1"/>
            </p:cNvSpPr>
            <p:nvPr/>
          </p:nvSpPr>
          <p:spPr bwMode="auto">
            <a:xfrm>
              <a:off x="1050925" y="5661025"/>
              <a:ext cx="425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6162" name="Text Box 18"/>
            <p:cNvSpPr txBox="1">
              <a:spLocks noChangeArrowheads="1"/>
            </p:cNvSpPr>
            <p:nvPr/>
          </p:nvSpPr>
          <p:spPr bwMode="auto">
            <a:xfrm>
              <a:off x="1914525" y="5661025"/>
              <a:ext cx="425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sp>
          <p:nvSpPr>
            <p:cNvPr id="6163" name="Text Box 19"/>
            <p:cNvSpPr txBox="1">
              <a:spLocks noChangeArrowheads="1"/>
            </p:cNvSpPr>
            <p:nvPr/>
          </p:nvSpPr>
          <p:spPr bwMode="auto">
            <a:xfrm>
              <a:off x="2851150" y="5661025"/>
              <a:ext cx="425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x3</a:t>
              </a:r>
            </a:p>
          </p:txBody>
        </p:sp>
        <p:sp>
          <p:nvSpPr>
            <p:cNvPr id="6164" name="Text Box 20"/>
            <p:cNvSpPr txBox="1">
              <a:spLocks noChangeArrowheads="1"/>
            </p:cNvSpPr>
            <p:nvPr/>
          </p:nvSpPr>
          <p:spPr bwMode="auto">
            <a:xfrm>
              <a:off x="395288" y="4502150"/>
              <a:ext cx="30594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6165" name="Text Box 21"/>
            <p:cNvSpPr txBox="1">
              <a:spLocks noChangeArrowheads="1"/>
            </p:cNvSpPr>
            <p:nvPr/>
          </p:nvSpPr>
          <p:spPr bwMode="auto">
            <a:xfrm>
              <a:off x="2224088" y="3573463"/>
              <a:ext cx="2984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44727" y="4724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51150" y="4724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24088" y="4724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</p:grp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21"/>
            <a:ext cx="8229600" cy="977794"/>
          </a:xfrm>
        </p:spPr>
        <p:txBody>
          <a:bodyPr>
            <a:normAutofit/>
          </a:bodyPr>
          <a:lstStyle/>
          <a:p>
            <a:r>
              <a:rPr lang="en-US" dirty="0"/>
              <a:t>What is an Artificial Neuron?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5579" y="1054501"/>
            <a:ext cx="8002588" cy="1376363"/>
          </a:xfrm>
        </p:spPr>
        <p:txBody>
          <a:bodyPr>
            <a:normAutofit/>
          </a:bodyPr>
          <a:lstStyle/>
          <a:p>
            <a:r>
              <a:rPr lang="en-US" dirty="0"/>
              <a:t>An Artificial Neuron (AN) is a non-linear parameterized function with restricted output range</a:t>
            </a:r>
          </a:p>
          <a:p>
            <a:pPr>
              <a:buFont typeface="Wingdings" charset="0"/>
              <a:buNone/>
            </a:pPr>
            <a:endParaRPr lang="en-US" sz="2800" dirty="0"/>
          </a:p>
          <a:p>
            <a:pPr>
              <a:buFont typeface="Wingdings" charset="0"/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5103281" y="2961998"/>
            <a:ext cx="517363" cy="496888"/>
          </a:xfrm>
          <a:prstGeom prst="rect">
            <a:avLst/>
          </a:prstGeom>
          <a:solidFill>
            <a:srgbClr val="0080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872" y="4202937"/>
            <a:ext cx="3609420" cy="152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412094" y="5114004"/>
            <a:ext cx="5607706" cy="941254"/>
            <a:chOff x="589473" y="6041289"/>
            <a:chExt cx="5607706" cy="941254"/>
          </a:xfrm>
        </p:grpSpPr>
        <p:sp>
          <p:nvSpPr>
            <p:cNvPr id="2" name="TextBox 1"/>
            <p:cNvSpPr txBox="1"/>
            <p:nvPr/>
          </p:nvSpPr>
          <p:spPr>
            <a:xfrm>
              <a:off x="589473" y="6520878"/>
              <a:ext cx="55507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Spike-Timing Dependent Plasticity (STDP)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4637088" y="6041289"/>
              <a:ext cx="1560091" cy="49292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 rot="19493526">
            <a:off x="6870095" y="4797081"/>
            <a:ext cx="2471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Lets blow this up a bit</a:t>
            </a:r>
          </a:p>
        </p:txBody>
      </p:sp>
    </p:spTree>
    <p:extLst>
      <p:ext uri="{BB962C8B-B14F-4D97-AF65-F5344CB8AC3E}">
        <p14:creationId xmlns:p14="http://schemas.microsoft.com/office/powerpoint/2010/main" val="416610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784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00"/>
            <a:ext cx="9144000" cy="43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888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98" y="980004"/>
            <a:ext cx="839874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762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85" y="850423"/>
            <a:ext cx="7854377" cy="589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43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784"/>
          <a:stretch/>
        </p:blipFill>
        <p:spPr>
          <a:xfrm>
            <a:off x="0" y="1425376"/>
            <a:ext cx="9144000" cy="543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74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 to us: Decision Surfaces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dirty="0" err="1"/>
              <a:t>hypersurface</a:t>
            </a:r>
            <a:r>
              <a:rPr lang="en-CA" dirty="0"/>
              <a:t> that partitions the underlying vector space into n sets, one for each class.”</a:t>
            </a:r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5837238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8359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Surfaces: another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b="1" dirty="0" err="1"/>
              <a:t>hypersurface</a:t>
            </a:r>
            <a:r>
              <a:rPr lang="en-CA" dirty="0"/>
              <a:t> that partitions the underlying vector space into n sets, one for each class.”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55333"/>
            <a:ext cx="50122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"/>
                <a:cs typeface=""/>
              </a:rPr>
              <a:t>A Hypersurface is a manifold, i.e., a topological space that locally resembles an Euclidian space</a:t>
            </a:r>
            <a:r>
              <a:rPr lang="mr-IN" dirty="0">
                <a:latin typeface=""/>
                <a:cs typeface=""/>
              </a:rPr>
              <a:t>…</a:t>
            </a:r>
            <a:endParaRPr lang="en-CA" dirty="0">
              <a:latin typeface=""/>
              <a:cs typeface="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7867" y="3962400"/>
            <a:ext cx="4512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What is the Decision Surface of a geo-localization ML algorithm?</a:t>
            </a:r>
          </a:p>
        </p:txBody>
      </p:sp>
    </p:spTree>
    <p:extLst>
      <p:ext uri="{BB962C8B-B14F-4D97-AF65-F5344CB8AC3E}">
        <p14:creationId xmlns:p14="http://schemas.microsoft.com/office/powerpoint/2010/main" val="21469732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Surfaces: another 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b="1" dirty="0" err="1"/>
              <a:t>hypersurface</a:t>
            </a:r>
            <a:r>
              <a:rPr lang="en-CA" dirty="0"/>
              <a:t> that partitions the underlying vector space into n sets, one for each class.”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55333"/>
            <a:ext cx="50122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"/>
                <a:cs typeface=""/>
              </a:rPr>
              <a:t>A Hypersurface is a manifold, i.e., a topological space that locally resembles an Euclidian space</a:t>
            </a:r>
            <a:r>
              <a:rPr lang="mr-IN" dirty="0">
                <a:latin typeface=""/>
                <a:cs typeface=""/>
              </a:rPr>
              <a:t>…</a:t>
            </a:r>
            <a:endParaRPr lang="en-CA" dirty="0">
              <a:latin typeface=""/>
              <a:cs typeface="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7867" y="3962400"/>
            <a:ext cx="4512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What is the Decision Surface of a geo-localization ML algorithm?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595" y="2455333"/>
            <a:ext cx="3341871" cy="334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140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721" y="115888"/>
            <a:ext cx="5678488" cy="838200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Geolocalization</a:t>
            </a:r>
            <a:r>
              <a:rPr lang="en-CA" dirty="0"/>
              <a:t> ML </a:t>
            </a:r>
            <a:br>
              <a:rPr lang="en-CA" dirty="0"/>
            </a:br>
            <a:r>
              <a:rPr lang="en-CA" dirty="0"/>
              <a:t>decision surface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dirty="0" err="1"/>
              <a:t>hypersurface</a:t>
            </a:r>
            <a:r>
              <a:rPr lang="en-CA" dirty="0"/>
              <a:t> that partitions the underlying vector space into n sets, one for each class.”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7867" y="2319866"/>
            <a:ext cx="4512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What is the Decision Surface of a geo-localization ML algorithm?</a:t>
            </a:r>
          </a:p>
        </p:txBody>
      </p:sp>
    </p:spTree>
    <p:extLst>
      <p:ext uri="{BB962C8B-B14F-4D97-AF65-F5344CB8AC3E}">
        <p14:creationId xmlns:p14="http://schemas.microsoft.com/office/powerpoint/2010/main" val="11541332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721" y="115888"/>
            <a:ext cx="5678488" cy="838200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Geolocalization</a:t>
            </a:r>
            <a:r>
              <a:rPr lang="en-CA" dirty="0"/>
              <a:t> ML </a:t>
            </a:r>
            <a:br>
              <a:rPr lang="en-CA" dirty="0"/>
            </a:br>
            <a:r>
              <a:rPr lang="en-CA" dirty="0"/>
              <a:t>decision surface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dirty="0" err="1"/>
              <a:t>hypersurface</a:t>
            </a:r>
            <a:r>
              <a:rPr lang="en-CA" dirty="0"/>
              <a:t> that partitions the underlying vector space into n sets, one for each class.”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2165527"/>
            <a:ext cx="3970867" cy="39708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7867" y="2319866"/>
            <a:ext cx="4512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What is the Decision Surface of a geo-localization ML algorithm?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867" y="3866089"/>
            <a:ext cx="45127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Trebuchet MS"/>
                <a:cs typeface="Trebuchet MS"/>
              </a:rPr>
              <a:t>I would say, something like this...</a:t>
            </a:r>
          </a:p>
        </p:txBody>
      </p:sp>
    </p:spTree>
    <p:extLst>
      <p:ext uri="{BB962C8B-B14F-4D97-AF65-F5344CB8AC3E}">
        <p14:creationId xmlns:p14="http://schemas.microsoft.com/office/powerpoint/2010/main" val="14455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7222"/>
            <a:ext cx="91440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ko-KR" dirty="0"/>
              <a:t>Mapping to Biological Neurons</a:t>
            </a:r>
            <a:endParaRPr lang="en-US" altLang="ko-KR" dirty="0">
              <a:cs typeface="+mj-cs"/>
            </a:endParaRPr>
          </a:p>
        </p:txBody>
      </p:sp>
      <p:pic>
        <p:nvPicPr>
          <p:cNvPr id="15363" name="Picture 3" descr="D:\temp\nn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887" y="1222657"/>
            <a:ext cx="4482929" cy="342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 descr="D:\temp\nn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8" y="1222658"/>
            <a:ext cx="4373260" cy="34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white">
          <a:xfrm>
            <a:off x="15088" y="4499257"/>
            <a:ext cx="1327838" cy="46166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algn="l" eaLnBrk="1" hangingPunct="1"/>
            <a:r>
              <a:rPr lang="en-US" altLang="ko-KR" dirty="0">
                <a:solidFill>
                  <a:srgbClr val="000000"/>
                </a:solidFill>
              </a:rPr>
              <a:t>Dendrite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white">
          <a:xfrm>
            <a:off x="1331126" y="4499258"/>
            <a:ext cx="1532012" cy="46166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algn="l" eaLnBrk="1" hangingPunct="1"/>
            <a:r>
              <a:rPr lang="en-US" altLang="ko-KR" dirty="0"/>
              <a:t>Cell Body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white">
          <a:xfrm>
            <a:off x="2834487" y="4499257"/>
            <a:ext cx="1376767" cy="46166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altLang="ko-KR" dirty="0">
                <a:solidFill>
                  <a:srgbClr val="000000"/>
                </a:solidFill>
              </a:rPr>
              <a:t>Axon</a:t>
            </a:r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white">
          <a:xfrm>
            <a:off x="589763" y="5337458"/>
            <a:ext cx="5496944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5369" name="Group 9"/>
          <p:cNvGrpSpPr>
            <a:grpSpLocks/>
          </p:cNvGrpSpPr>
          <p:nvPr/>
        </p:nvGrpSpPr>
        <p:grpSpPr bwMode="auto">
          <a:xfrm>
            <a:off x="624687" y="4499258"/>
            <a:ext cx="5426081" cy="888028"/>
            <a:chOff x="480" y="3072"/>
            <a:chExt cx="3216" cy="528"/>
          </a:xfrm>
        </p:grpSpPr>
        <p:sp>
          <p:nvSpPr>
            <p:cNvPr id="15376" name="Line 10"/>
            <p:cNvSpPr>
              <a:spLocks noChangeShapeType="1"/>
            </p:cNvSpPr>
            <p:nvPr/>
          </p:nvSpPr>
          <p:spPr bwMode="white">
            <a:xfrm>
              <a:off x="480" y="3360"/>
              <a:ext cx="0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377" name="Line 11"/>
            <p:cNvSpPr>
              <a:spLocks noChangeShapeType="1"/>
            </p:cNvSpPr>
            <p:nvPr/>
          </p:nvSpPr>
          <p:spPr bwMode="white">
            <a:xfrm flipV="1">
              <a:off x="3696" y="3072"/>
              <a:ext cx="0" cy="52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5370" name="Line 12"/>
          <p:cNvSpPr>
            <a:spLocks noChangeShapeType="1"/>
          </p:cNvSpPr>
          <p:nvPr/>
        </p:nvSpPr>
        <p:spPr bwMode="white">
          <a:xfrm>
            <a:off x="1660552" y="4956457"/>
            <a:ext cx="0" cy="726569"/>
          </a:xfrm>
          <a:prstGeom prst="line">
            <a:avLst/>
          </a:prstGeom>
          <a:noFill/>
          <a:ln w="76200">
            <a:solidFill>
              <a:srgbClr val="FFCC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371" name="Line 13"/>
          <p:cNvSpPr>
            <a:spLocks noChangeShapeType="1"/>
          </p:cNvSpPr>
          <p:nvPr/>
        </p:nvSpPr>
        <p:spPr bwMode="white">
          <a:xfrm flipV="1">
            <a:off x="6765952" y="4499258"/>
            <a:ext cx="0" cy="1210948"/>
          </a:xfrm>
          <a:prstGeom prst="line">
            <a:avLst/>
          </a:prstGeom>
          <a:noFill/>
          <a:ln w="76200">
            <a:solidFill>
              <a:srgbClr val="FFCC66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372" name="Line 14"/>
          <p:cNvSpPr>
            <a:spLocks noChangeShapeType="1"/>
          </p:cNvSpPr>
          <p:nvPr/>
        </p:nvSpPr>
        <p:spPr bwMode="white">
          <a:xfrm>
            <a:off x="1628802" y="5642258"/>
            <a:ext cx="5137150" cy="0"/>
          </a:xfrm>
          <a:prstGeom prst="line">
            <a:avLst/>
          </a:prstGeom>
          <a:noFill/>
          <a:ln w="76200">
            <a:solidFill>
              <a:srgbClr val="FFCC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373" name="Line 15"/>
          <p:cNvSpPr>
            <a:spLocks noChangeShapeType="1"/>
          </p:cNvSpPr>
          <p:nvPr/>
        </p:nvSpPr>
        <p:spPr bwMode="white">
          <a:xfrm>
            <a:off x="3017566" y="6023258"/>
            <a:ext cx="4711700" cy="0"/>
          </a:xfrm>
          <a:prstGeom prst="line">
            <a:avLst/>
          </a:prstGeom>
          <a:noFill/>
          <a:ln w="76200">
            <a:solidFill>
              <a:srgbClr val="66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374" name="Line 16"/>
          <p:cNvSpPr>
            <a:spLocks noChangeShapeType="1"/>
          </p:cNvSpPr>
          <p:nvPr/>
        </p:nvSpPr>
        <p:spPr bwMode="white">
          <a:xfrm>
            <a:off x="3049316" y="4956458"/>
            <a:ext cx="0" cy="1130218"/>
          </a:xfrm>
          <a:prstGeom prst="line">
            <a:avLst/>
          </a:prstGeom>
          <a:noFill/>
          <a:ln w="76200">
            <a:solidFill>
              <a:srgbClr val="66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375" name="Line 17"/>
          <p:cNvSpPr>
            <a:spLocks noChangeShapeType="1"/>
          </p:cNvSpPr>
          <p:nvPr/>
        </p:nvSpPr>
        <p:spPr bwMode="white">
          <a:xfrm flipV="1">
            <a:off x="7729266" y="4499257"/>
            <a:ext cx="0" cy="1614597"/>
          </a:xfrm>
          <a:prstGeom prst="line">
            <a:avLst/>
          </a:prstGeom>
          <a:noFill/>
          <a:ln w="76200">
            <a:solidFill>
              <a:srgbClr val="66FFFF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140130" y="1817645"/>
            <a:ext cx="887982" cy="2375520"/>
          </a:xfrm>
          <a:prstGeom prst="rect">
            <a:avLst/>
          </a:prstGeom>
          <a:solidFill>
            <a:srgbClr val="0080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2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721" y="115888"/>
            <a:ext cx="5678488" cy="838200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Geolocalization</a:t>
            </a:r>
            <a:r>
              <a:rPr lang="en-CA" dirty="0"/>
              <a:t> ML </a:t>
            </a:r>
            <a:br>
              <a:rPr lang="en-CA" dirty="0"/>
            </a:br>
            <a:r>
              <a:rPr lang="en-CA" dirty="0"/>
              <a:t>decision surface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dirty="0" err="1"/>
              <a:t>hypersurface</a:t>
            </a:r>
            <a:r>
              <a:rPr lang="en-CA" dirty="0"/>
              <a:t> that partitions the underlying vector space into n sets, one for each class.”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599" y="2165527"/>
            <a:ext cx="3970867" cy="39708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7867" y="2319866"/>
            <a:ext cx="4512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What is the Decision Surface of a geo-localization ML algorithm?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42533" y="3707615"/>
            <a:ext cx="3158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>
                <a:latin typeface="Trebuchet MS"/>
                <a:cs typeface="Trebuchet MS"/>
              </a:rPr>
              <a:t>Why?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799" y="4896259"/>
            <a:ext cx="31580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>
                <a:latin typeface="Trebuchet MS"/>
                <a:cs typeface="Trebuchet MS"/>
              </a:rPr>
              <a:t>&lt;moment of suspense</a:t>
            </a:r>
            <a:r>
              <a:rPr lang="mr-IN" sz="4000" b="1" dirty="0">
                <a:latin typeface="Trebuchet MS"/>
                <a:cs typeface="Trebuchet MS"/>
              </a:rPr>
              <a:t>…</a:t>
            </a:r>
            <a:r>
              <a:rPr lang="en-CA" sz="4000" b="1" dirty="0">
                <a:latin typeface="Trebuchet MS"/>
                <a:cs typeface="Trebuchet M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083235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721" y="115888"/>
            <a:ext cx="5678488" cy="838200"/>
          </a:xfrm>
        </p:spPr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Geolocalization</a:t>
            </a:r>
            <a:r>
              <a:rPr lang="en-CA" dirty="0"/>
              <a:t> ML </a:t>
            </a:r>
            <a:br>
              <a:rPr lang="en-CA" dirty="0"/>
            </a:br>
            <a:r>
              <a:rPr lang="en-CA" dirty="0"/>
              <a:t>decision surface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85667" cy="4781550"/>
          </a:xfrm>
        </p:spPr>
        <p:txBody>
          <a:bodyPr/>
          <a:lstStyle/>
          <a:p>
            <a:r>
              <a:rPr lang="en-CA" dirty="0" err="1"/>
              <a:t>Def</a:t>
            </a:r>
            <a:r>
              <a:rPr lang="en-CA" dirty="0"/>
              <a:t>: “is a </a:t>
            </a:r>
            <a:r>
              <a:rPr lang="en-CA" dirty="0" err="1"/>
              <a:t>hypersurface</a:t>
            </a:r>
            <a:r>
              <a:rPr lang="en-CA" dirty="0"/>
              <a:t> that partitions the underlying vector space into n sets, one for each class.”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9" y="2165527"/>
            <a:ext cx="3970867" cy="39708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7867" y="2319866"/>
            <a:ext cx="4512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What is the Decision Surface of a geo-localization ML algorithm?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866" y="3742266"/>
            <a:ext cx="5046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sym typeface="Wingdings"/>
              </a:rPr>
              <a:t> </a:t>
            </a:r>
            <a:r>
              <a:rPr lang="en-CA" i="1" dirty="0"/>
              <a:t>Geo-localization </a:t>
            </a:r>
            <a:r>
              <a:rPr lang="en-CA" i="1" dirty="0" err="1"/>
              <a:t>algo</a:t>
            </a:r>
            <a:r>
              <a:rPr lang="en-CA" i="1" dirty="0"/>
              <a:t>. Can classify location based on </a:t>
            </a:r>
            <a:r>
              <a:rPr lang="en-CA" b="1" i="1" dirty="0"/>
              <a:t>hemisphere</a:t>
            </a:r>
            <a:r>
              <a:rPr lang="en-CA" i="1" dirty="0"/>
              <a:t>!</a:t>
            </a:r>
          </a:p>
          <a:p>
            <a:endParaRPr lang="en-CA" i="1" dirty="0"/>
          </a:p>
          <a:p>
            <a:r>
              <a:rPr lang="en-CA" i="1" dirty="0">
                <a:sym typeface="Wingdings"/>
              </a:rPr>
              <a:t> </a:t>
            </a:r>
            <a:r>
              <a:rPr lang="en-CA" i="1" dirty="0"/>
              <a:t>But this is not the only possible option!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3979333" y="4221088"/>
            <a:ext cx="1100666" cy="18157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979333" y="4402667"/>
            <a:ext cx="2086909" cy="143567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814521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i="1" dirty="0"/>
              <a:t>So... </a:t>
            </a:r>
            <a:r>
              <a:rPr lang="en-CA" dirty="0"/>
              <a:t>Choosing an Activation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Choosing an activation function  is non-trivial, depends on ML problem and the space of data &amp; solution heavily affects the choice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b="1" dirty="0"/>
              <a:t>Problem: how do I choose?</a:t>
            </a:r>
          </a:p>
          <a:p>
            <a:endParaRPr lang="en-CA" dirty="0"/>
          </a:p>
          <a:p>
            <a:endParaRPr lang="en-CA" dirty="0"/>
          </a:p>
          <a:p>
            <a:r>
              <a:rPr lang="en-CA" i="1" dirty="0"/>
              <a:t>Decision </a:t>
            </a:r>
          </a:p>
          <a:p>
            <a:pPr marL="0" indent="0">
              <a:buNone/>
            </a:pPr>
            <a:r>
              <a:rPr lang="en-CA" i="1" dirty="0"/>
              <a:t>Surface!</a:t>
            </a:r>
          </a:p>
          <a:p>
            <a:pPr marL="0" indent="0">
              <a:buNone/>
            </a:pPr>
            <a:endParaRPr lang="en-CA" i="1" dirty="0"/>
          </a:p>
        </p:txBody>
      </p:sp>
      <p:pic>
        <p:nvPicPr>
          <p:cNvPr id="4" name="Picture 3" descr="Screen Shot 2018-02-01 at 15.25.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3760"/>
          <a:stretch/>
        </p:blipFill>
        <p:spPr>
          <a:xfrm>
            <a:off x="2616200" y="3450827"/>
            <a:ext cx="6375400" cy="273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722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i="1" dirty="0"/>
              <a:t>So... </a:t>
            </a:r>
            <a:r>
              <a:rPr lang="en-CA" dirty="0"/>
              <a:t>Choosing an Activation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Choosing an activation function  is non-trivial, depends on ML problem and the space of data &amp; solution heavily affects the choice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b="1" dirty="0"/>
              <a:t>Problem: how do I choose?</a:t>
            </a:r>
          </a:p>
          <a:p>
            <a:endParaRPr lang="en-CA" dirty="0"/>
          </a:p>
          <a:p>
            <a:endParaRPr lang="en-CA" dirty="0"/>
          </a:p>
          <a:p>
            <a:r>
              <a:rPr lang="en-CA" i="1" dirty="0"/>
              <a:t>The Decision Surface</a:t>
            </a:r>
          </a:p>
          <a:p>
            <a:pPr marL="0" indent="0">
              <a:buNone/>
            </a:pPr>
            <a:r>
              <a:rPr lang="en-CA" i="1" dirty="0"/>
              <a:t>Can help me understand</a:t>
            </a:r>
          </a:p>
          <a:p>
            <a:pPr marL="0" indent="0">
              <a:buNone/>
            </a:pPr>
            <a:r>
              <a:rPr lang="en-CA" i="1" dirty="0"/>
              <a:t>Whether the problem is</a:t>
            </a:r>
          </a:p>
          <a:p>
            <a:pPr marL="0" indent="0">
              <a:buNone/>
            </a:pPr>
            <a:r>
              <a:rPr lang="en-CA" i="1" dirty="0"/>
              <a:t>Linearly separable!</a:t>
            </a:r>
          </a:p>
          <a:p>
            <a:pPr marL="0" indent="0">
              <a:buNone/>
            </a:pPr>
            <a:endParaRPr lang="en-CA" i="1" dirty="0"/>
          </a:p>
        </p:txBody>
      </p:sp>
      <p:pic>
        <p:nvPicPr>
          <p:cNvPr id="4" name="Picture 3" descr="Screen Shot 2018-02-01 at 15.25.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3760"/>
          <a:stretch/>
        </p:blipFill>
        <p:spPr>
          <a:xfrm>
            <a:off x="4163276" y="4114800"/>
            <a:ext cx="4828324" cy="20722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3429000" y="5558821"/>
            <a:ext cx="1100666" cy="18157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238535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i="1" dirty="0"/>
              <a:t>So... </a:t>
            </a:r>
            <a:r>
              <a:rPr lang="en-CA" dirty="0"/>
              <a:t>Choosing an Activation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Choosing an activation function  is non-trivial, depends on ML problem and the space of data &amp; solution heavily affects the choice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b="1" dirty="0"/>
              <a:t>Problem: how do I choose?</a:t>
            </a:r>
          </a:p>
          <a:p>
            <a:endParaRPr lang="en-CA" dirty="0"/>
          </a:p>
          <a:p>
            <a:endParaRPr lang="en-CA" dirty="0"/>
          </a:p>
          <a:p>
            <a:r>
              <a:rPr lang="en-CA" i="1" dirty="0"/>
              <a:t>The Decision Surface</a:t>
            </a:r>
          </a:p>
          <a:p>
            <a:pPr marL="0" indent="0">
              <a:buNone/>
            </a:pPr>
            <a:r>
              <a:rPr lang="en-CA" i="1" dirty="0"/>
              <a:t>Can help me understand</a:t>
            </a:r>
          </a:p>
          <a:p>
            <a:pPr marL="0" indent="0">
              <a:buNone/>
            </a:pPr>
            <a:r>
              <a:rPr lang="en-CA" i="1" dirty="0"/>
              <a:t>Whether </a:t>
            </a:r>
            <a:r>
              <a:rPr lang="en-CA" b="1" i="1" dirty="0"/>
              <a:t>the problem is</a:t>
            </a:r>
          </a:p>
          <a:p>
            <a:pPr marL="0" indent="0">
              <a:buNone/>
            </a:pPr>
            <a:r>
              <a:rPr lang="en-CA" b="1" i="1" dirty="0"/>
              <a:t>Linearly separable!</a:t>
            </a:r>
          </a:p>
          <a:p>
            <a:pPr marL="0" indent="0">
              <a:buNone/>
            </a:pPr>
            <a:endParaRPr lang="en-CA" i="1" dirty="0"/>
          </a:p>
        </p:txBody>
      </p:sp>
      <p:pic>
        <p:nvPicPr>
          <p:cNvPr id="4" name="Picture 3" descr="Screen Shot 2018-02-01 at 15.25.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3760"/>
          <a:stretch/>
        </p:blipFill>
        <p:spPr>
          <a:xfrm>
            <a:off x="4163276" y="4114800"/>
            <a:ext cx="4828324" cy="20722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3691467" y="5558822"/>
            <a:ext cx="838199" cy="18157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648812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i="1" dirty="0"/>
              <a:t>So... </a:t>
            </a:r>
            <a:r>
              <a:rPr lang="en-CA" dirty="0"/>
              <a:t>Choosing an Activation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Choosing an activation function  is non-trivial, depends on ML problem and the space of data &amp; solution heavily affects the choice</a:t>
            </a:r>
          </a:p>
          <a:p>
            <a:pPr marL="0" indent="0">
              <a:buNone/>
            </a:pPr>
            <a:endParaRPr lang="en-CA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CA" b="1" dirty="0">
                <a:solidFill>
                  <a:schemeClr val="bg1">
                    <a:lumMod val="75000"/>
                  </a:schemeClr>
                </a:solidFill>
              </a:rPr>
              <a:t>Problem: how do I choose?</a:t>
            </a:r>
          </a:p>
          <a:p>
            <a:endParaRPr lang="en-CA" dirty="0"/>
          </a:p>
          <a:p>
            <a:endParaRPr lang="en-CA" dirty="0"/>
          </a:p>
          <a:p>
            <a:r>
              <a:rPr lang="en-CA" i="1" dirty="0">
                <a:solidFill>
                  <a:srgbClr val="BFBFBF"/>
                </a:solidFill>
              </a:rPr>
              <a:t>The Decision Surface</a:t>
            </a:r>
          </a:p>
          <a:p>
            <a:pPr marL="0" indent="0">
              <a:buNone/>
            </a:pPr>
            <a:r>
              <a:rPr lang="en-CA" i="1" dirty="0">
                <a:solidFill>
                  <a:srgbClr val="BFBFBF"/>
                </a:solidFill>
              </a:rPr>
              <a:t>Can help me understand</a:t>
            </a:r>
          </a:p>
          <a:p>
            <a:pPr marL="0" indent="0">
              <a:buNone/>
            </a:pPr>
            <a:r>
              <a:rPr lang="en-CA" i="1" dirty="0">
                <a:solidFill>
                  <a:srgbClr val="BFBFBF"/>
                </a:solidFill>
              </a:rPr>
              <a:t>Whether </a:t>
            </a:r>
            <a:r>
              <a:rPr lang="en-CA" b="1" i="1" dirty="0"/>
              <a:t>the problem is</a:t>
            </a:r>
          </a:p>
          <a:p>
            <a:pPr marL="0" indent="0">
              <a:buNone/>
            </a:pPr>
            <a:r>
              <a:rPr lang="en-CA" b="1" i="1" dirty="0"/>
              <a:t>Linearly separable!</a:t>
            </a:r>
          </a:p>
          <a:p>
            <a:pPr marL="0" indent="0">
              <a:buNone/>
            </a:pPr>
            <a:endParaRPr lang="en-CA" i="1" dirty="0"/>
          </a:p>
        </p:txBody>
      </p:sp>
      <p:pic>
        <p:nvPicPr>
          <p:cNvPr id="4" name="Picture 3" descr="Screen Shot 2018-02-01 at 15.25.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3760"/>
          <a:stretch/>
        </p:blipFill>
        <p:spPr>
          <a:xfrm>
            <a:off x="4163276" y="4114800"/>
            <a:ext cx="4828324" cy="20722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3691467" y="5558822"/>
            <a:ext cx="838199" cy="18157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924438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Perceptron Training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1945217"/>
          </a:xfrm>
        </p:spPr>
        <p:txBody>
          <a:bodyPr/>
          <a:lstStyle/>
          <a:p>
            <a:r>
              <a:rPr lang="en-CA" dirty="0"/>
              <a:t>If training data is linearly separable</a:t>
            </a:r>
          </a:p>
          <a:p>
            <a:pPr marL="0" indent="0">
              <a:buNone/>
            </a:pPr>
            <a:r>
              <a:rPr lang="en-CA" b="1" dirty="0"/>
              <a:t>                              AND</a:t>
            </a:r>
          </a:p>
          <a:p>
            <a:r>
              <a:rPr lang="en-CA" dirty="0"/>
              <a:t>Learning rate is sufficiently small</a:t>
            </a:r>
          </a:p>
          <a:p>
            <a:pPr marL="0" indent="0">
              <a:buNone/>
            </a:pPr>
            <a:r>
              <a:rPr lang="en-CA" dirty="0"/>
              <a:t>                              </a:t>
            </a:r>
            <a:r>
              <a:rPr lang="en-CA" b="1" dirty="0"/>
              <a:t>THEN</a:t>
            </a:r>
          </a:p>
          <a:p>
            <a:pPr marL="0" indent="0">
              <a:buNone/>
            </a:pPr>
            <a:endParaRPr lang="en-CA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72533" y="3522133"/>
            <a:ext cx="8886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i="1" dirty="0">
                <a:latin typeface="Trebuchet MS"/>
                <a:cs typeface="Trebuchet MS"/>
              </a:rPr>
              <a:t>Perceptron training will converge towards solution!*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25600" y="5537200"/>
            <a:ext cx="7363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*Perceptron Convergence Theorem </a:t>
            </a:r>
            <a:r>
              <a:rPr lang="en-CA" b="1" dirty="0">
                <a:sym typeface="Wingdings"/>
              </a:rPr>
              <a:t> Need-To-Know.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0776224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Perceptron Training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1945217"/>
          </a:xfrm>
        </p:spPr>
        <p:txBody>
          <a:bodyPr/>
          <a:lstStyle/>
          <a:p>
            <a:r>
              <a:rPr lang="en-CA" dirty="0"/>
              <a:t>If training data is linearly separable</a:t>
            </a:r>
          </a:p>
          <a:p>
            <a:pPr marL="0" indent="0">
              <a:buNone/>
            </a:pPr>
            <a:r>
              <a:rPr lang="en-CA" b="1" dirty="0"/>
              <a:t>                              AND</a:t>
            </a:r>
          </a:p>
          <a:p>
            <a:r>
              <a:rPr lang="en-CA" dirty="0"/>
              <a:t>Learning rate is sufficiently small</a:t>
            </a:r>
          </a:p>
          <a:p>
            <a:pPr marL="0" indent="0">
              <a:buNone/>
            </a:pPr>
            <a:r>
              <a:rPr lang="en-CA" dirty="0"/>
              <a:t>                              </a:t>
            </a:r>
            <a:r>
              <a:rPr lang="en-CA" b="1" dirty="0"/>
              <a:t>THEN</a:t>
            </a:r>
          </a:p>
          <a:p>
            <a:pPr marL="0" indent="0">
              <a:buNone/>
            </a:pPr>
            <a:endParaRPr lang="en-CA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72533" y="3522133"/>
            <a:ext cx="8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i="1" dirty="0">
                <a:latin typeface="Trebuchet MS"/>
                <a:cs typeface="Trebuchet MS"/>
              </a:rPr>
              <a:t>Perceptron training will converge towards solution!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7066" y="4216400"/>
            <a:ext cx="89069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Trebuchet MS"/>
                <a:cs typeface="Trebuchet MS"/>
              </a:rPr>
              <a:t>As part of your experimentation: </a:t>
            </a:r>
          </a:p>
          <a:p>
            <a:r>
              <a:rPr lang="en-CA" sz="2200" dirty="0">
                <a:latin typeface="Trebuchet MS"/>
                <a:cs typeface="Trebuchet MS"/>
              </a:rPr>
              <a:t>	(a) find a learning rate that is low enough that the network converges to something useful</a:t>
            </a:r>
            <a:r>
              <a:rPr lang="mr-IN" sz="2200" dirty="0">
                <a:latin typeface="Trebuchet MS"/>
                <a:cs typeface="Trebuchet MS"/>
              </a:rPr>
              <a:t>…</a:t>
            </a:r>
            <a:endParaRPr lang="en-CA" sz="2200" dirty="0">
              <a:latin typeface="Trebuchet MS"/>
              <a:cs typeface="Trebuchet MS"/>
            </a:endParaRPr>
          </a:p>
          <a:p>
            <a:r>
              <a:rPr lang="en-CA" sz="2200" b="1" i="1" dirty="0">
                <a:latin typeface="Trebuchet MS"/>
                <a:cs typeface="Trebuchet MS"/>
              </a:rPr>
              <a:t>	*AND* </a:t>
            </a:r>
          </a:p>
          <a:p>
            <a:r>
              <a:rPr lang="en-CA" sz="2200" dirty="0">
                <a:latin typeface="Trebuchet MS"/>
                <a:cs typeface="Trebuchet MS"/>
              </a:rPr>
              <a:t>	(b) high enough that you don't have to spend years training it!</a:t>
            </a:r>
          </a:p>
        </p:txBody>
      </p:sp>
    </p:spTree>
    <p:extLst>
      <p:ext uri="{BB962C8B-B14F-4D97-AF65-F5344CB8AC3E}">
        <p14:creationId xmlns:p14="http://schemas.microsoft.com/office/powerpoint/2010/main" val="20366111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Perceptron Training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1945217"/>
          </a:xfrm>
        </p:spPr>
        <p:txBody>
          <a:bodyPr/>
          <a:lstStyle/>
          <a:p>
            <a:r>
              <a:rPr lang="en-CA" dirty="0"/>
              <a:t>If training data is linearly separable</a:t>
            </a:r>
          </a:p>
          <a:p>
            <a:pPr marL="0" indent="0">
              <a:buNone/>
            </a:pPr>
            <a:r>
              <a:rPr lang="en-CA" b="1" dirty="0"/>
              <a:t>                              AND</a:t>
            </a:r>
          </a:p>
          <a:p>
            <a:r>
              <a:rPr lang="en-CA" dirty="0"/>
              <a:t>Learning rate is sufficiently small</a:t>
            </a:r>
          </a:p>
          <a:p>
            <a:pPr marL="0" indent="0">
              <a:buNone/>
            </a:pPr>
            <a:r>
              <a:rPr lang="en-CA" dirty="0"/>
              <a:t>                              </a:t>
            </a:r>
            <a:r>
              <a:rPr lang="en-CA" b="1" dirty="0"/>
              <a:t>THEN</a:t>
            </a:r>
          </a:p>
          <a:p>
            <a:pPr marL="0" indent="0">
              <a:buNone/>
            </a:pPr>
            <a:endParaRPr lang="en-CA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72533" y="3522133"/>
            <a:ext cx="8822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i="1" dirty="0">
                <a:latin typeface="Trebuchet MS"/>
                <a:cs typeface="Trebuchet MS"/>
              </a:rPr>
              <a:t>Perceptron training </a:t>
            </a:r>
            <a:r>
              <a:rPr lang="en-CA" sz="2800" i="1" dirty="0">
                <a:latin typeface="Trebuchet MS"/>
                <a:cs typeface="Trebuchet MS"/>
              </a:rPr>
              <a:t>will converge towards solution!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7066" y="4216400"/>
            <a:ext cx="89069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Trebuchet MS"/>
                <a:cs typeface="Trebuchet MS"/>
              </a:rPr>
              <a:t>As part of your experimentation: </a:t>
            </a:r>
          </a:p>
          <a:p>
            <a:r>
              <a:rPr lang="en-CA" sz="2200" dirty="0">
                <a:latin typeface="Trebuchet MS"/>
                <a:cs typeface="Trebuchet MS"/>
              </a:rPr>
              <a:t>	(a) find a learning rate that is low enough that the network converges to something useful</a:t>
            </a:r>
            <a:r>
              <a:rPr lang="mr-IN" sz="2200" dirty="0">
                <a:latin typeface="Trebuchet MS"/>
                <a:cs typeface="Trebuchet MS"/>
              </a:rPr>
              <a:t>…</a:t>
            </a:r>
            <a:endParaRPr lang="en-CA" sz="2200" dirty="0">
              <a:latin typeface="Trebuchet MS"/>
              <a:cs typeface="Trebuchet MS"/>
            </a:endParaRPr>
          </a:p>
          <a:p>
            <a:r>
              <a:rPr lang="en-CA" sz="2200" b="1" i="1" dirty="0">
                <a:latin typeface="Trebuchet MS"/>
                <a:cs typeface="Trebuchet MS"/>
              </a:rPr>
              <a:t>	*AND* </a:t>
            </a:r>
          </a:p>
          <a:p>
            <a:r>
              <a:rPr lang="en-CA" sz="2200" dirty="0">
                <a:latin typeface="Trebuchet MS"/>
                <a:cs typeface="Trebuchet MS"/>
              </a:rPr>
              <a:t>	(b) high enough that you don't have to spend years training it!</a:t>
            </a:r>
          </a:p>
        </p:txBody>
      </p:sp>
    </p:spTree>
    <p:extLst>
      <p:ext uri="{BB962C8B-B14F-4D97-AF65-F5344CB8AC3E}">
        <p14:creationId xmlns:p14="http://schemas.microsoft.com/office/powerpoint/2010/main" val="19668512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Perceptron Training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1945217"/>
          </a:xfrm>
        </p:spPr>
        <p:txBody>
          <a:bodyPr/>
          <a:lstStyle/>
          <a:p>
            <a:r>
              <a:rPr lang="en-CA" dirty="0"/>
              <a:t>If training data is linearly separable</a:t>
            </a:r>
          </a:p>
          <a:p>
            <a:pPr marL="0" indent="0">
              <a:buNone/>
            </a:pPr>
            <a:r>
              <a:rPr lang="en-CA" b="1" dirty="0"/>
              <a:t>                              AND</a:t>
            </a:r>
          </a:p>
          <a:p>
            <a:r>
              <a:rPr lang="en-CA" dirty="0"/>
              <a:t>Learning rate is sufficiently small</a:t>
            </a:r>
          </a:p>
          <a:p>
            <a:pPr marL="0" indent="0">
              <a:buNone/>
            </a:pPr>
            <a:r>
              <a:rPr lang="en-CA" dirty="0"/>
              <a:t>                              </a:t>
            </a:r>
            <a:r>
              <a:rPr lang="en-CA" b="1" dirty="0"/>
              <a:t>THEN</a:t>
            </a:r>
          </a:p>
          <a:p>
            <a:pPr marL="0" indent="0">
              <a:buNone/>
            </a:pPr>
            <a:endParaRPr lang="en-CA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72533" y="3522133"/>
            <a:ext cx="8822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i="1" dirty="0">
                <a:latin typeface="Trebuchet MS"/>
                <a:cs typeface="Trebuchet MS"/>
              </a:rPr>
              <a:t>Perceptron training </a:t>
            </a:r>
            <a:r>
              <a:rPr lang="en-CA" sz="2800" i="1" dirty="0">
                <a:latin typeface="Trebuchet MS"/>
                <a:cs typeface="Trebuchet MS"/>
              </a:rPr>
              <a:t>will converge towards solution!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7066" y="4216400"/>
            <a:ext cx="89069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Trebuchet MS"/>
                <a:cs typeface="Trebuchet MS"/>
              </a:rPr>
              <a:t>As part of your experimentation: </a:t>
            </a:r>
          </a:p>
          <a:p>
            <a:r>
              <a:rPr lang="en-CA" sz="2200" dirty="0">
                <a:latin typeface="Trebuchet MS"/>
                <a:cs typeface="Trebuchet MS"/>
              </a:rPr>
              <a:t>	(a) find a learning rate that is low enough that the network converges to something useful</a:t>
            </a:r>
            <a:r>
              <a:rPr lang="mr-IN" sz="2200" dirty="0">
                <a:latin typeface="Trebuchet MS"/>
                <a:cs typeface="Trebuchet MS"/>
              </a:rPr>
              <a:t>…</a:t>
            </a:r>
            <a:endParaRPr lang="en-CA" sz="2200" dirty="0">
              <a:latin typeface="Trebuchet MS"/>
              <a:cs typeface="Trebuchet MS"/>
            </a:endParaRPr>
          </a:p>
          <a:p>
            <a:r>
              <a:rPr lang="en-CA" sz="2200" b="1" i="1" dirty="0">
                <a:latin typeface="Trebuchet MS"/>
                <a:cs typeface="Trebuchet MS"/>
              </a:rPr>
              <a:t>	*AND* </a:t>
            </a:r>
          </a:p>
          <a:p>
            <a:r>
              <a:rPr lang="en-CA" sz="2200" dirty="0">
                <a:latin typeface="Trebuchet MS"/>
                <a:cs typeface="Trebuchet MS"/>
              </a:rPr>
              <a:t>	(b) high enough that you don't have to spend years training it!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0" y="3522133"/>
            <a:ext cx="4017916" cy="694267"/>
          </a:xfrm>
          <a:prstGeom prst="rect">
            <a:avLst/>
          </a:prstGeom>
          <a:solidFill>
            <a:schemeClr val="accent1">
              <a:alpha val="17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53459"/>
      </p:ext>
    </p:extLst>
  </p:cSld>
  <p:clrMapOvr>
    <a:masterClrMapping/>
  </p:clrMapOvr>
</p:sld>
</file>

<file path=ppt/theme/theme1.xml><?xml version="1.0" encoding="utf-8"?>
<a:theme xmlns:a="http://schemas.openxmlformats.org/drawingml/2006/main" name="JAD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6666FF"/>
      </a:hlink>
      <a:folHlink>
        <a:srgbClr val="5F5F5F"/>
      </a:folHlink>
    </a:clrScheme>
    <a:fontScheme name="5.1 - Program design_2">
      <a:majorFont>
        <a:latin typeface="Trebuchet MS"/>
        <a:ea typeface="ＭＳ Ｐゴシック"/>
        <a:cs typeface=""/>
      </a:majorFont>
      <a:minorFont>
        <a:latin typeface="Trebuchet M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6200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6200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5.1 - Program design_2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.1 - Program design_2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JADS.thmx</Template>
  <TotalTime>1416</TotalTime>
  <Words>4917</Words>
  <Application>Microsoft Macintosh PowerPoint</Application>
  <PresentationFormat>On-screen Show (4:3)</PresentationFormat>
  <Paragraphs>782</Paragraphs>
  <Slides>114</Slides>
  <Notes>17</Notes>
  <HiddenSlides>3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114</vt:i4>
      </vt:variant>
    </vt:vector>
  </HeadingPairs>
  <TitlesOfParts>
    <vt:vector size="124" baseType="lpstr">
      <vt:lpstr>ＭＳ ゴシック</vt:lpstr>
      <vt:lpstr>Apple Chancery</vt:lpstr>
      <vt:lpstr>Arial</vt:lpstr>
      <vt:lpstr>Calibri</vt:lpstr>
      <vt:lpstr>Times New Roman</vt:lpstr>
      <vt:lpstr>Trebuchet MS</vt:lpstr>
      <vt:lpstr>Wingdings</vt:lpstr>
      <vt:lpstr>JADS</vt:lpstr>
      <vt:lpstr>Microsoft Draw</vt:lpstr>
      <vt:lpstr>Equation</vt:lpstr>
      <vt:lpstr>Artificial Neural Networks</vt:lpstr>
      <vt:lpstr>What will you learn today?</vt:lpstr>
      <vt:lpstr>Machine-Learning Callback</vt:lpstr>
      <vt:lpstr>So, On our way to machine-learning... </vt:lpstr>
      <vt:lpstr>Artificial Neural Networks</vt:lpstr>
      <vt:lpstr>Brief History of Neural Networks</vt:lpstr>
      <vt:lpstr>Biological Inspiration: Neurons</vt:lpstr>
      <vt:lpstr>What is an Artificial Neuron?</vt:lpstr>
      <vt:lpstr>Mapping to Biological Neurons</vt:lpstr>
      <vt:lpstr>So, ANN basics assumption is...</vt:lpstr>
      <vt:lpstr>How do Perceptron ANNs work...</vt:lpstr>
      <vt:lpstr>How do Perceptron ANNs work...</vt:lpstr>
      <vt:lpstr>How do Perceptron ANNs work...</vt:lpstr>
      <vt:lpstr>for Example...</vt:lpstr>
      <vt:lpstr>An Example</vt:lpstr>
      <vt:lpstr>An Example</vt:lpstr>
      <vt:lpstr>An Example</vt:lpstr>
      <vt:lpstr>An Example</vt:lpstr>
      <vt:lpstr>An Example</vt:lpstr>
      <vt:lpstr>Now... Let’s look for a baseline for our NAND function</vt:lpstr>
      <vt:lpstr>Now... Let’s look for a baseline for our NAND function</vt:lpstr>
      <vt:lpstr>Now... Let’s look for a baseline for our NAND function</vt:lpstr>
      <vt:lpstr>Now... Let’s look for a baseline for our NAND function</vt:lpstr>
      <vt:lpstr>Now... Let’s look for a baseline for our NAND function</vt:lpstr>
      <vt:lpstr>Now... Let’s look for a baseline for our NAND function</vt:lpstr>
      <vt:lpstr>Back to our Example</vt:lpstr>
      <vt:lpstr>Back to our Example</vt:lpstr>
      <vt:lpstr>What’s my ML Goal?</vt:lpstr>
      <vt:lpstr>Here’s what should happen...</vt:lpstr>
      <vt:lpstr>Here’s what should happen...</vt:lpstr>
      <vt:lpstr>Here’s what should happen...</vt:lpstr>
      <vt:lpstr>Here’s what should happen...</vt:lpstr>
      <vt:lpstr>Hold on a sec...</vt:lpstr>
      <vt:lpstr>Hold on a sec...</vt:lpstr>
      <vt:lpstr>Hold on a sec...</vt:lpstr>
      <vt:lpstr>Hold on a sec...</vt:lpstr>
      <vt:lpstr>Hold on a sec...</vt:lpstr>
      <vt:lpstr>An Example</vt:lpstr>
      <vt:lpstr>How did we get there in the first place?</vt:lpstr>
      <vt:lpstr>How did we get there in the first place?</vt:lpstr>
      <vt:lpstr>How did we get there in the first place?</vt:lpstr>
      <vt:lpstr>How did we get there in the first place?</vt:lpstr>
      <vt:lpstr>Rather than no function, we use an approx. function, e.g., sigmoid...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Summary: Artificial neurons</vt:lpstr>
      <vt:lpstr>Basic Perceptron*</vt:lpstr>
      <vt:lpstr>Basic Perceptron*</vt:lpstr>
      <vt:lpstr>Activation Functions – Linear Function  </vt:lpstr>
      <vt:lpstr>Activation Functions – Hyperbolic Tangent </vt:lpstr>
      <vt:lpstr>Activation Functions: More Recently...</vt:lpstr>
      <vt:lpstr>But...</vt:lpstr>
      <vt:lpstr>Short Break?</vt:lpstr>
      <vt:lpstr>Choosing an Activation Function</vt:lpstr>
      <vt:lpstr>Choosing an Activation Function</vt:lpstr>
      <vt:lpstr>Decision Surfaces</vt:lpstr>
      <vt:lpstr>Decision Surfaces</vt:lpstr>
      <vt:lpstr>Decision Surfaces</vt:lpstr>
      <vt:lpstr>Decision Surfaces</vt:lpstr>
      <vt:lpstr>Decision Surfaces</vt:lpstr>
      <vt:lpstr>Decision Surfaces</vt:lpstr>
      <vt:lpstr>Decision Surfaces</vt:lpstr>
      <vt:lpstr>Decision Surfaces</vt:lpstr>
      <vt:lpstr>Decision Surfaces</vt:lpstr>
      <vt:lpstr>Decision Surfaces</vt:lpstr>
      <vt:lpstr>More from wikipedia...</vt:lpstr>
      <vt:lpstr>Decision Surfaces</vt:lpstr>
      <vt:lpstr>Decision Surfaces</vt:lpstr>
      <vt:lpstr>Decision Surfaces</vt:lpstr>
      <vt:lpstr>Decision Surfaces</vt:lpstr>
      <vt:lpstr>Decision Surfaces</vt:lpstr>
      <vt:lpstr>Decision Surfaces</vt:lpstr>
      <vt:lpstr>Back to us: Decision Surfaces</vt:lpstr>
      <vt:lpstr>Decision Surfaces: another example</vt:lpstr>
      <vt:lpstr>Decision Surfaces: another  example</vt:lpstr>
      <vt:lpstr>The Geolocalization ML  decision surface</vt:lpstr>
      <vt:lpstr>The Geolocalization ML  decision surface</vt:lpstr>
      <vt:lpstr>The Geolocalization ML  decision surface</vt:lpstr>
      <vt:lpstr>The Geolocalization ML  decision surface</vt:lpstr>
      <vt:lpstr>So... Choosing an Activation Function</vt:lpstr>
      <vt:lpstr>So... Choosing an Activation Function</vt:lpstr>
      <vt:lpstr>So... Choosing an Activation Function</vt:lpstr>
      <vt:lpstr>So... Choosing an Activation Function</vt:lpstr>
      <vt:lpstr>Perceptron Training Rule</vt:lpstr>
      <vt:lpstr>Perceptron Training Rule</vt:lpstr>
      <vt:lpstr>Perceptron Training Rule</vt:lpstr>
      <vt:lpstr>Perceptron Training Rule</vt:lpstr>
      <vt:lpstr>Perceptron Training Rule</vt:lpstr>
      <vt:lpstr>Gradient Descent*</vt:lpstr>
      <vt:lpstr>Gradient Descent</vt:lpstr>
      <vt:lpstr>Algorithm</vt:lpstr>
      <vt:lpstr>Gradient Descent</vt:lpstr>
      <vt:lpstr>Ok, Then What the hell is an  Artificial Neural Network (ANN)?</vt:lpstr>
      <vt:lpstr>Ok, Then What the hell is an  Artificial Neural Network (ANN)?</vt:lpstr>
      <vt:lpstr>What are their functioning principles?</vt:lpstr>
      <vt:lpstr>When do I use them?</vt:lpstr>
      <vt:lpstr>Conclusions</vt:lpstr>
      <vt:lpstr>Feed Forward Neural Networks</vt:lpstr>
      <vt:lpstr>Forward Propagation in a Cartoon</vt:lpstr>
      <vt:lpstr>Recursive (Deep) Feed Forward Neural Nets  in 1 Slide ()</vt:lpstr>
      <vt:lpstr>Questions?</vt:lpstr>
      <vt:lpstr>Required Reading</vt:lpstr>
    </vt:vector>
  </TitlesOfParts>
  <Company>VU University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Neural Networks</dc:title>
  <dc:creator>Damian Andrew Tamburri</dc:creator>
  <cp:lastModifiedBy>Damian Andrew Tamburri</cp:lastModifiedBy>
  <cp:revision>73</cp:revision>
  <dcterms:created xsi:type="dcterms:W3CDTF">2018-02-01T13:58:05Z</dcterms:created>
  <dcterms:modified xsi:type="dcterms:W3CDTF">2025-05-05T09:22:17Z</dcterms:modified>
</cp:coreProperties>
</file>